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69" r:id="rId2"/>
    <p:sldId id="271" r:id="rId3"/>
    <p:sldId id="277" r:id="rId4"/>
    <p:sldId id="286" r:id="rId5"/>
    <p:sldId id="287" r:id="rId6"/>
    <p:sldId id="288" r:id="rId7"/>
    <p:sldId id="289" r:id="rId8"/>
    <p:sldId id="290" r:id="rId9"/>
    <p:sldId id="291" r:id="rId10"/>
    <p:sldId id="292" r:id="rId11"/>
    <p:sldId id="276" r:id="rId12"/>
    <p:sldId id="293" r:id="rId13"/>
    <p:sldId id="294" r:id="rId14"/>
    <p:sldId id="295" r:id="rId15"/>
    <p:sldId id="280" r:id="rId16"/>
    <p:sldId id="296" r:id="rId17"/>
    <p:sldId id="298" r:id="rId18"/>
    <p:sldId id="299" r:id="rId19"/>
    <p:sldId id="300" r:id="rId20"/>
    <p:sldId id="301" r:id="rId21"/>
    <p:sldId id="284" r:id="rId22"/>
    <p:sldId id="28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4660"/>
  </p:normalViewPr>
  <p:slideViewPr>
    <p:cSldViewPr snapToGrid="0">
      <p:cViewPr varScale="1">
        <p:scale>
          <a:sx n="114" d="100"/>
          <a:sy n="114" d="100"/>
        </p:scale>
        <p:origin x="49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465972-70B1-4DCA-8B28-45D36A1820ED}" type="datetimeFigureOut">
              <a:rPr lang="en-US" smtClean="0"/>
              <a:t>9/15/2021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DA39EF-F34D-4CCE-9A8F-34921432A88C}" type="slidenum">
              <a:rPr lang="en-US" smtClean="0"/>
              <a:t>‹#›</a:t>
            </a:fld>
            <a:endParaRPr lang="en-US"/>
          </a:p>
        </p:txBody>
      </p:sp>
    </p:spTree>
    <p:extLst>
      <p:ext uri="{BB962C8B-B14F-4D97-AF65-F5344CB8AC3E}">
        <p14:creationId xmlns:p14="http://schemas.microsoft.com/office/powerpoint/2010/main" val="30671793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5AF152-9A44-4729-B28B-EA1518484C30}" type="slidenum">
              <a:rPr lang="en-US" smtClean="0"/>
              <a:pPr/>
              <a:t>1</a:t>
            </a:fld>
            <a:endParaRPr lang="en-US" dirty="0"/>
          </a:p>
        </p:txBody>
      </p:sp>
    </p:spTree>
    <p:extLst>
      <p:ext uri="{BB962C8B-B14F-4D97-AF65-F5344CB8AC3E}">
        <p14:creationId xmlns:p14="http://schemas.microsoft.com/office/powerpoint/2010/main" val="399363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65CFA1D-2BEC-47B2-88A3-158C2ABE5E3F}" type="slidenum">
              <a:rPr lang="en-US" smtClean="0"/>
              <a:pPr/>
              <a:t>2</a:t>
            </a:fld>
            <a:endParaRPr lang="en-US" dirty="0"/>
          </a:p>
        </p:txBody>
      </p:sp>
    </p:spTree>
    <p:extLst>
      <p:ext uri="{BB962C8B-B14F-4D97-AF65-F5344CB8AC3E}">
        <p14:creationId xmlns:p14="http://schemas.microsoft.com/office/powerpoint/2010/main" val="88643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69981-9DA5-4542-81E4-D8FC5657CA2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9A95EE9-0F58-41F8-8754-D0547F5AA6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F4DA644-C4B6-4B24-9F65-2037601D7638}"/>
              </a:ext>
            </a:extLst>
          </p:cNvPr>
          <p:cNvSpPr>
            <a:spLocks noGrp="1"/>
          </p:cNvSpPr>
          <p:nvPr>
            <p:ph type="dt" sz="half" idx="10"/>
          </p:nvPr>
        </p:nvSpPr>
        <p:spPr/>
        <p:txBody>
          <a:bodyPr/>
          <a:lstStyle/>
          <a:p>
            <a:fld id="{553BB3E1-9CB6-43DC-8D62-3F11817BE21E}" type="datetimeFigureOut">
              <a:rPr lang="en-US" smtClean="0"/>
              <a:t>9/15/2021</a:t>
            </a:fld>
            <a:endParaRPr lang="en-US"/>
          </a:p>
        </p:txBody>
      </p:sp>
      <p:sp>
        <p:nvSpPr>
          <p:cNvPr id="5" name="Footer Placeholder 4">
            <a:extLst>
              <a:ext uri="{FF2B5EF4-FFF2-40B4-BE49-F238E27FC236}">
                <a16:creationId xmlns:a16="http://schemas.microsoft.com/office/drawing/2014/main" id="{0D9187E4-E29D-44BC-B920-1191E5D5DD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33F11B-4C51-446C-8F50-2ADAA525ACA6}"/>
              </a:ext>
            </a:extLst>
          </p:cNvPr>
          <p:cNvSpPr>
            <a:spLocks noGrp="1"/>
          </p:cNvSpPr>
          <p:nvPr>
            <p:ph type="sldNum" sz="quarter" idx="12"/>
          </p:nvPr>
        </p:nvSpPr>
        <p:spPr/>
        <p:txBody>
          <a:bodyPr/>
          <a:lstStyle/>
          <a:p>
            <a:fld id="{FA502C02-B8BD-413A-B2F9-36530177078A}" type="slidenum">
              <a:rPr lang="en-US" smtClean="0"/>
              <a:t>‹#›</a:t>
            </a:fld>
            <a:endParaRPr lang="en-US"/>
          </a:p>
        </p:txBody>
      </p:sp>
    </p:spTree>
    <p:extLst>
      <p:ext uri="{BB962C8B-B14F-4D97-AF65-F5344CB8AC3E}">
        <p14:creationId xmlns:p14="http://schemas.microsoft.com/office/powerpoint/2010/main" val="323459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A90B2-52B9-4858-AE53-D2D7B131571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DBBFA62-4B9E-42F8-A7DC-C507DF3730E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B24ECE-46F3-422B-B5F1-192C500CBD7D}"/>
              </a:ext>
            </a:extLst>
          </p:cNvPr>
          <p:cNvSpPr>
            <a:spLocks noGrp="1"/>
          </p:cNvSpPr>
          <p:nvPr>
            <p:ph type="dt" sz="half" idx="10"/>
          </p:nvPr>
        </p:nvSpPr>
        <p:spPr/>
        <p:txBody>
          <a:bodyPr/>
          <a:lstStyle/>
          <a:p>
            <a:fld id="{553BB3E1-9CB6-43DC-8D62-3F11817BE21E}" type="datetimeFigureOut">
              <a:rPr lang="en-US" smtClean="0"/>
              <a:t>9/15/2021</a:t>
            </a:fld>
            <a:endParaRPr lang="en-US"/>
          </a:p>
        </p:txBody>
      </p:sp>
      <p:sp>
        <p:nvSpPr>
          <p:cNvPr id="5" name="Footer Placeholder 4">
            <a:extLst>
              <a:ext uri="{FF2B5EF4-FFF2-40B4-BE49-F238E27FC236}">
                <a16:creationId xmlns:a16="http://schemas.microsoft.com/office/drawing/2014/main" id="{D56753F4-3C44-4D78-996F-B94193F02A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03B1C3-5915-44A6-AC02-99BDE76382F7}"/>
              </a:ext>
            </a:extLst>
          </p:cNvPr>
          <p:cNvSpPr>
            <a:spLocks noGrp="1"/>
          </p:cNvSpPr>
          <p:nvPr>
            <p:ph type="sldNum" sz="quarter" idx="12"/>
          </p:nvPr>
        </p:nvSpPr>
        <p:spPr/>
        <p:txBody>
          <a:bodyPr/>
          <a:lstStyle/>
          <a:p>
            <a:fld id="{FA502C02-B8BD-413A-B2F9-36530177078A}" type="slidenum">
              <a:rPr lang="en-US" smtClean="0"/>
              <a:t>‹#›</a:t>
            </a:fld>
            <a:endParaRPr lang="en-US"/>
          </a:p>
        </p:txBody>
      </p:sp>
    </p:spTree>
    <p:extLst>
      <p:ext uri="{BB962C8B-B14F-4D97-AF65-F5344CB8AC3E}">
        <p14:creationId xmlns:p14="http://schemas.microsoft.com/office/powerpoint/2010/main" val="3658858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7BD3F0-4372-4557-B612-6F018730541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A0B40B8-5D9A-47F9-8A5C-52D7818C703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17AD3F-4727-4D71-8A43-95C0953961CD}"/>
              </a:ext>
            </a:extLst>
          </p:cNvPr>
          <p:cNvSpPr>
            <a:spLocks noGrp="1"/>
          </p:cNvSpPr>
          <p:nvPr>
            <p:ph type="dt" sz="half" idx="10"/>
          </p:nvPr>
        </p:nvSpPr>
        <p:spPr/>
        <p:txBody>
          <a:bodyPr/>
          <a:lstStyle/>
          <a:p>
            <a:fld id="{553BB3E1-9CB6-43DC-8D62-3F11817BE21E}" type="datetimeFigureOut">
              <a:rPr lang="en-US" smtClean="0"/>
              <a:t>9/15/2021</a:t>
            </a:fld>
            <a:endParaRPr lang="en-US"/>
          </a:p>
        </p:txBody>
      </p:sp>
      <p:sp>
        <p:nvSpPr>
          <p:cNvPr id="5" name="Footer Placeholder 4">
            <a:extLst>
              <a:ext uri="{FF2B5EF4-FFF2-40B4-BE49-F238E27FC236}">
                <a16:creationId xmlns:a16="http://schemas.microsoft.com/office/drawing/2014/main" id="{20F726AF-64AB-4D51-9DA3-746E50F730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552841-DC29-4AB0-9D8F-0B3DB0368DD9}"/>
              </a:ext>
            </a:extLst>
          </p:cNvPr>
          <p:cNvSpPr>
            <a:spLocks noGrp="1"/>
          </p:cNvSpPr>
          <p:nvPr>
            <p:ph type="sldNum" sz="quarter" idx="12"/>
          </p:nvPr>
        </p:nvSpPr>
        <p:spPr/>
        <p:txBody>
          <a:bodyPr/>
          <a:lstStyle/>
          <a:p>
            <a:fld id="{FA502C02-B8BD-413A-B2F9-36530177078A}" type="slidenum">
              <a:rPr lang="en-US" smtClean="0"/>
              <a:t>‹#›</a:t>
            </a:fld>
            <a:endParaRPr lang="en-US"/>
          </a:p>
        </p:txBody>
      </p:sp>
    </p:spTree>
    <p:extLst>
      <p:ext uri="{BB962C8B-B14F-4D97-AF65-F5344CB8AC3E}">
        <p14:creationId xmlns:p14="http://schemas.microsoft.com/office/powerpoint/2010/main" val="11258396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Text Placeholder 2"/>
          <p:cNvSpPr>
            <a:spLocks noGrp="1"/>
          </p:cNvSpPr>
          <p:nvPr>
            <p:ph type="body" idx="2"/>
          </p:nvPr>
        </p:nvSpPr>
        <p:spPr>
          <a:xfrm>
            <a:off x="588211" y="381001"/>
            <a:ext cx="11047664" cy="493295"/>
          </a:xfrm>
        </p:spPr>
        <p:txBody>
          <a:bodyPr anchor="t">
            <a:normAutofit/>
          </a:bodyPr>
          <a:lstStyle>
            <a:lvl1pPr marL="0" indent="0">
              <a:lnSpc>
                <a:spcPct val="100000"/>
              </a:lnSpc>
              <a:spcBef>
                <a:spcPts val="0"/>
              </a:spcBef>
              <a:spcAft>
                <a:spcPts val="1200"/>
              </a:spcAft>
              <a:buNone/>
              <a:defRPr sz="2400" b="1" cap="all" baseline="0">
                <a:solidFill>
                  <a:srgbClr val="5D7D94"/>
                </a:solidFill>
                <a:latin typeface="Arial" panose="020B0604020202020204" pitchFamily="34" charset="0"/>
                <a:cs typeface="Arial" panose="020B0604020202020204" pitchFamily="34" charset="0"/>
              </a:defRPr>
            </a:lvl1pPr>
            <a:lvl2pPr>
              <a:buNone/>
              <a:defRPr sz="1200"/>
            </a:lvl2pPr>
            <a:lvl3pPr>
              <a:buNone/>
              <a:defRPr sz="1000"/>
            </a:lvl3pPr>
            <a:lvl4pPr>
              <a:buNone/>
              <a:defRPr sz="900"/>
            </a:lvl4pPr>
            <a:lvl5pPr>
              <a:buNone/>
              <a:defRPr sz="900"/>
            </a:lvl5pPr>
          </a:lstStyle>
          <a:p>
            <a:pPr lvl="0" eaLnBrk="1" latinLnBrk="0" hangingPunct="1"/>
            <a:r>
              <a:rPr kumimoji="0" lang="en-US" dirty="0"/>
              <a:t>Click to edit Master text styles</a:t>
            </a:r>
          </a:p>
        </p:txBody>
      </p:sp>
      <p:sp>
        <p:nvSpPr>
          <p:cNvPr id="3" name="Text Placeholder 2"/>
          <p:cNvSpPr>
            <a:spLocks noGrp="1"/>
          </p:cNvSpPr>
          <p:nvPr>
            <p:ph type="body" idx="10"/>
          </p:nvPr>
        </p:nvSpPr>
        <p:spPr>
          <a:xfrm>
            <a:off x="695157" y="4409574"/>
            <a:ext cx="6031832" cy="2143627"/>
          </a:xfrm>
        </p:spPr>
        <p:txBody>
          <a:bodyPr anchor="ctr">
            <a:normAutofit/>
          </a:bodyPr>
          <a:lstStyle>
            <a:lvl1pPr marL="0" indent="0">
              <a:lnSpc>
                <a:spcPct val="100000"/>
              </a:lnSpc>
              <a:spcBef>
                <a:spcPts val="0"/>
              </a:spcBef>
              <a:spcAft>
                <a:spcPts val="1200"/>
              </a:spcAft>
              <a:buNone/>
              <a:defRPr sz="1400" b="0" cap="none" baseline="0">
                <a:ln>
                  <a:noFill/>
                </a:ln>
                <a:solidFill>
                  <a:schemeClr val="tx1">
                    <a:lumMod val="50000"/>
                    <a:lumOff val="50000"/>
                  </a:schemeClr>
                </a:solidFill>
                <a:latin typeface="Arial" panose="020B0604020202020204" pitchFamily="34" charset="0"/>
                <a:cs typeface="Arial" panose="020B0604020202020204" pitchFamily="34" charset="0"/>
              </a:defRPr>
            </a:lvl1pPr>
            <a:lvl2pPr>
              <a:buNone/>
              <a:defRPr sz="1200"/>
            </a:lvl2pPr>
            <a:lvl3pPr>
              <a:buNone/>
              <a:defRPr sz="1000"/>
            </a:lvl3pPr>
            <a:lvl4pPr>
              <a:buNone/>
              <a:defRPr sz="900"/>
            </a:lvl4pPr>
            <a:lvl5pPr>
              <a:buNone/>
              <a:defRPr sz="900"/>
            </a:lvl5pPr>
          </a:lstStyle>
          <a:p>
            <a:pPr lvl="0" eaLnBrk="1" latinLnBrk="0" hangingPunct="1"/>
            <a:r>
              <a:rPr kumimoji="0" lang="en-US" dirty="0"/>
              <a:t>Click to edit Master text styles</a:t>
            </a:r>
          </a:p>
        </p:txBody>
      </p:sp>
      <p:sp>
        <p:nvSpPr>
          <p:cNvPr id="5" name="Text Placeholder 2"/>
          <p:cNvSpPr>
            <a:spLocks noGrp="1"/>
          </p:cNvSpPr>
          <p:nvPr>
            <p:ph type="body" idx="11"/>
          </p:nvPr>
        </p:nvSpPr>
        <p:spPr>
          <a:xfrm>
            <a:off x="695157" y="2314075"/>
            <a:ext cx="6031832" cy="1840831"/>
          </a:xfrm>
          <a:solidFill>
            <a:srgbClr val="5D7D94"/>
          </a:solidFill>
        </p:spPr>
        <p:txBody>
          <a:bodyPr lIns="457200" tIns="457200" rIns="457200" bIns="457200" anchor="t" anchorCtr="0">
            <a:normAutofit/>
          </a:bodyPr>
          <a:lstStyle>
            <a:lvl1pPr marL="0" indent="0">
              <a:lnSpc>
                <a:spcPct val="100000"/>
              </a:lnSpc>
              <a:spcBef>
                <a:spcPts val="0"/>
              </a:spcBef>
              <a:spcAft>
                <a:spcPts val="1200"/>
              </a:spcAft>
              <a:buNone/>
              <a:defRPr sz="1400" b="0" cap="none" baseline="0">
                <a:ln>
                  <a:noFill/>
                </a:ln>
                <a:solidFill>
                  <a:schemeClr val="bg1"/>
                </a:solidFill>
                <a:latin typeface="Arial" panose="020B0604020202020204" pitchFamily="34" charset="0"/>
                <a:cs typeface="Arial" panose="020B0604020202020204" pitchFamily="34" charset="0"/>
              </a:defRPr>
            </a:lvl1pPr>
            <a:lvl2pPr>
              <a:buNone/>
              <a:defRPr sz="1200"/>
            </a:lvl2pPr>
            <a:lvl3pPr>
              <a:buNone/>
              <a:defRPr sz="1000"/>
            </a:lvl3pPr>
            <a:lvl4pPr>
              <a:buNone/>
              <a:defRPr sz="900"/>
            </a:lvl4pPr>
            <a:lvl5pPr>
              <a:buNone/>
              <a:defRPr sz="900"/>
            </a:lvl5pPr>
          </a:lstStyle>
          <a:p>
            <a:pPr lvl="0" eaLnBrk="1" latinLnBrk="0" hangingPunct="1"/>
            <a:r>
              <a:rPr kumimoji="0" lang="en-US" dirty="0"/>
              <a:t>Click to edit Master text styles</a:t>
            </a:r>
          </a:p>
        </p:txBody>
      </p:sp>
      <p:sp>
        <p:nvSpPr>
          <p:cNvPr id="7" name="Text Placeholder 2"/>
          <p:cNvSpPr>
            <a:spLocks noGrp="1"/>
          </p:cNvSpPr>
          <p:nvPr>
            <p:ph type="body" idx="12" hasCustomPrompt="1"/>
          </p:nvPr>
        </p:nvSpPr>
        <p:spPr>
          <a:xfrm>
            <a:off x="588210" y="890337"/>
            <a:ext cx="11143916" cy="349318"/>
          </a:xfrm>
          <a:solidFill>
            <a:srgbClr val="5D7D94"/>
          </a:solidFill>
        </p:spPr>
        <p:txBody>
          <a:bodyPr anchor="t">
            <a:normAutofit/>
          </a:bodyPr>
          <a:lstStyle>
            <a:lvl1pPr marL="0" indent="0">
              <a:lnSpc>
                <a:spcPct val="100000"/>
              </a:lnSpc>
              <a:spcBef>
                <a:spcPts val="0"/>
              </a:spcBef>
              <a:spcAft>
                <a:spcPts val="1200"/>
              </a:spcAft>
              <a:buNone/>
              <a:defRPr sz="1400" b="0" cap="none" baseline="0">
                <a:solidFill>
                  <a:schemeClr val="bg1"/>
                </a:solidFill>
                <a:latin typeface="Arial" panose="020B0604020202020204" pitchFamily="34" charset="0"/>
                <a:cs typeface="Arial" panose="020B0604020202020204" pitchFamily="34" charset="0"/>
              </a:defRPr>
            </a:lvl1pPr>
            <a:lvl2pPr>
              <a:buNone/>
              <a:defRPr sz="1200"/>
            </a:lvl2pPr>
            <a:lvl3pPr>
              <a:buNone/>
              <a:defRPr sz="1000"/>
            </a:lvl3pPr>
            <a:lvl4pPr>
              <a:buNone/>
              <a:defRPr sz="900"/>
            </a:lvl4pPr>
            <a:lvl5pPr>
              <a:buNone/>
              <a:defRPr sz="900"/>
            </a:lvl5pPr>
          </a:lstStyle>
          <a:p>
            <a:pPr lvl="0" eaLnBrk="1" latinLnBrk="0" hangingPunct="1"/>
            <a:r>
              <a:rPr kumimoji="0" lang="en-US" dirty="0"/>
              <a:t>Click to edit master text styles</a:t>
            </a:r>
          </a:p>
        </p:txBody>
      </p:sp>
    </p:spTree>
    <p:extLst>
      <p:ext uri="{BB962C8B-B14F-4D97-AF65-F5344CB8AC3E}">
        <p14:creationId xmlns:p14="http://schemas.microsoft.com/office/powerpoint/2010/main" val="2068794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568D2-8BFA-42F6-8550-8DB5B770ED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C67306-C13C-4DD0-AE8E-76A954D9023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A1A005-58C0-47BC-8979-A6A19143AD87}"/>
              </a:ext>
            </a:extLst>
          </p:cNvPr>
          <p:cNvSpPr>
            <a:spLocks noGrp="1"/>
          </p:cNvSpPr>
          <p:nvPr>
            <p:ph type="dt" sz="half" idx="10"/>
          </p:nvPr>
        </p:nvSpPr>
        <p:spPr/>
        <p:txBody>
          <a:bodyPr/>
          <a:lstStyle/>
          <a:p>
            <a:fld id="{553BB3E1-9CB6-43DC-8D62-3F11817BE21E}" type="datetimeFigureOut">
              <a:rPr lang="en-US" smtClean="0"/>
              <a:t>9/15/2021</a:t>
            </a:fld>
            <a:endParaRPr lang="en-US"/>
          </a:p>
        </p:txBody>
      </p:sp>
      <p:sp>
        <p:nvSpPr>
          <p:cNvPr id="5" name="Footer Placeholder 4">
            <a:extLst>
              <a:ext uri="{FF2B5EF4-FFF2-40B4-BE49-F238E27FC236}">
                <a16:creationId xmlns:a16="http://schemas.microsoft.com/office/drawing/2014/main" id="{F415540F-7610-4DA8-9E66-3191B2256E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2ABEF4-6D73-403E-8A44-35D2FF519008}"/>
              </a:ext>
            </a:extLst>
          </p:cNvPr>
          <p:cNvSpPr>
            <a:spLocks noGrp="1"/>
          </p:cNvSpPr>
          <p:nvPr>
            <p:ph type="sldNum" sz="quarter" idx="12"/>
          </p:nvPr>
        </p:nvSpPr>
        <p:spPr/>
        <p:txBody>
          <a:bodyPr/>
          <a:lstStyle/>
          <a:p>
            <a:fld id="{FA502C02-B8BD-413A-B2F9-36530177078A}" type="slidenum">
              <a:rPr lang="en-US" smtClean="0"/>
              <a:t>‹#›</a:t>
            </a:fld>
            <a:endParaRPr lang="en-US"/>
          </a:p>
        </p:txBody>
      </p:sp>
    </p:spTree>
    <p:extLst>
      <p:ext uri="{BB962C8B-B14F-4D97-AF65-F5344CB8AC3E}">
        <p14:creationId xmlns:p14="http://schemas.microsoft.com/office/powerpoint/2010/main" val="579587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06D4D-0B64-49D7-9B10-2D7741B8DBD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61BE276-F5DC-4380-9445-FC5AC88EFC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2C2D2D5-0184-4586-9FE4-9C30471BCF6A}"/>
              </a:ext>
            </a:extLst>
          </p:cNvPr>
          <p:cNvSpPr>
            <a:spLocks noGrp="1"/>
          </p:cNvSpPr>
          <p:nvPr>
            <p:ph type="dt" sz="half" idx="10"/>
          </p:nvPr>
        </p:nvSpPr>
        <p:spPr/>
        <p:txBody>
          <a:bodyPr/>
          <a:lstStyle/>
          <a:p>
            <a:fld id="{553BB3E1-9CB6-43DC-8D62-3F11817BE21E}" type="datetimeFigureOut">
              <a:rPr lang="en-US" smtClean="0"/>
              <a:t>9/15/2021</a:t>
            </a:fld>
            <a:endParaRPr lang="en-US"/>
          </a:p>
        </p:txBody>
      </p:sp>
      <p:sp>
        <p:nvSpPr>
          <p:cNvPr id="5" name="Footer Placeholder 4">
            <a:extLst>
              <a:ext uri="{FF2B5EF4-FFF2-40B4-BE49-F238E27FC236}">
                <a16:creationId xmlns:a16="http://schemas.microsoft.com/office/drawing/2014/main" id="{D9AA02FB-0FB0-4536-A3FC-83F08EC5D8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C7F1B9-8EC4-4C20-B573-D0939BA530C4}"/>
              </a:ext>
            </a:extLst>
          </p:cNvPr>
          <p:cNvSpPr>
            <a:spLocks noGrp="1"/>
          </p:cNvSpPr>
          <p:nvPr>
            <p:ph type="sldNum" sz="quarter" idx="12"/>
          </p:nvPr>
        </p:nvSpPr>
        <p:spPr/>
        <p:txBody>
          <a:bodyPr/>
          <a:lstStyle/>
          <a:p>
            <a:fld id="{FA502C02-B8BD-413A-B2F9-36530177078A}" type="slidenum">
              <a:rPr lang="en-US" smtClean="0"/>
              <a:t>‹#›</a:t>
            </a:fld>
            <a:endParaRPr lang="en-US"/>
          </a:p>
        </p:txBody>
      </p:sp>
    </p:spTree>
    <p:extLst>
      <p:ext uri="{BB962C8B-B14F-4D97-AF65-F5344CB8AC3E}">
        <p14:creationId xmlns:p14="http://schemas.microsoft.com/office/powerpoint/2010/main" val="3094389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C1EDE-D30B-4AAD-937C-1D8E22456A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8D6FB2-91E9-4170-BB34-BE55841BDF1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3872FB7-C72F-40D5-A258-DA807229828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DB0021B-949A-4790-923F-EC1BF943712A}"/>
              </a:ext>
            </a:extLst>
          </p:cNvPr>
          <p:cNvSpPr>
            <a:spLocks noGrp="1"/>
          </p:cNvSpPr>
          <p:nvPr>
            <p:ph type="dt" sz="half" idx="10"/>
          </p:nvPr>
        </p:nvSpPr>
        <p:spPr/>
        <p:txBody>
          <a:bodyPr/>
          <a:lstStyle/>
          <a:p>
            <a:fld id="{553BB3E1-9CB6-43DC-8D62-3F11817BE21E}" type="datetimeFigureOut">
              <a:rPr lang="en-US" smtClean="0"/>
              <a:t>9/15/2021</a:t>
            </a:fld>
            <a:endParaRPr lang="en-US"/>
          </a:p>
        </p:txBody>
      </p:sp>
      <p:sp>
        <p:nvSpPr>
          <p:cNvPr id="6" name="Footer Placeholder 5">
            <a:extLst>
              <a:ext uri="{FF2B5EF4-FFF2-40B4-BE49-F238E27FC236}">
                <a16:creationId xmlns:a16="http://schemas.microsoft.com/office/drawing/2014/main" id="{A8F2E4C2-EF1D-453D-AA47-78913B7B5C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660F40-BEFE-4028-89CB-5C44FFE6A2CE}"/>
              </a:ext>
            </a:extLst>
          </p:cNvPr>
          <p:cNvSpPr>
            <a:spLocks noGrp="1"/>
          </p:cNvSpPr>
          <p:nvPr>
            <p:ph type="sldNum" sz="quarter" idx="12"/>
          </p:nvPr>
        </p:nvSpPr>
        <p:spPr/>
        <p:txBody>
          <a:bodyPr/>
          <a:lstStyle/>
          <a:p>
            <a:fld id="{FA502C02-B8BD-413A-B2F9-36530177078A}" type="slidenum">
              <a:rPr lang="en-US" smtClean="0"/>
              <a:t>‹#›</a:t>
            </a:fld>
            <a:endParaRPr lang="en-US"/>
          </a:p>
        </p:txBody>
      </p:sp>
    </p:spTree>
    <p:extLst>
      <p:ext uri="{BB962C8B-B14F-4D97-AF65-F5344CB8AC3E}">
        <p14:creationId xmlns:p14="http://schemas.microsoft.com/office/powerpoint/2010/main" val="1205675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91505-22E0-4EA5-99F9-B71F0838883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DE4F671-0EB6-41D5-9559-83310DE5D4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47966FE-5AE1-488D-BBFD-7A6724C745D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4D6342B-1169-42F5-8F02-05A4DDE038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739BB7D-7DA0-480E-862D-52095648122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7F32708-9356-4DA3-94AB-6D7C11E2F74F}"/>
              </a:ext>
            </a:extLst>
          </p:cNvPr>
          <p:cNvSpPr>
            <a:spLocks noGrp="1"/>
          </p:cNvSpPr>
          <p:nvPr>
            <p:ph type="dt" sz="half" idx="10"/>
          </p:nvPr>
        </p:nvSpPr>
        <p:spPr/>
        <p:txBody>
          <a:bodyPr/>
          <a:lstStyle/>
          <a:p>
            <a:fld id="{553BB3E1-9CB6-43DC-8D62-3F11817BE21E}" type="datetimeFigureOut">
              <a:rPr lang="en-US" smtClean="0"/>
              <a:t>9/15/2021</a:t>
            </a:fld>
            <a:endParaRPr lang="en-US"/>
          </a:p>
        </p:txBody>
      </p:sp>
      <p:sp>
        <p:nvSpPr>
          <p:cNvPr id="8" name="Footer Placeholder 7">
            <a:extLst>
              <a:ext uri="{FF2B5EF4-FFF2-40B4-BE49-F238E27FC236}">
                <a16:creationId xmlns:a16="http://schemas.microsoft.com/office/drawing/2014/main" id="{F89341CD-A7E9-4ECA-9A82-E6CFF2FB72D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19221A9-730E-426A-AA0A-5DBE994F3B8A}"/>
              </a:ext>
            </a:extLst>
          </p:cNvPr>
          <p:cNvSpPr>
            <a:spLocks noGrp="1"/>
          </p:cNvSpPr>
          <p:nvPr>
            <p:ph type="sldNum" sz="quarter" idx="12"/>
          </p:nvPr>
        </p:nvSpPr>
        <p:spPr/>
        <p:txBody>
          <a:bodyPr/>
          <a:lstStyle/>
          <a:p>
            <a:fld id="{FA502C02-B8BD-413A-B2F9-36530177078A}" type="slidenum">
              <a:rPr lang="en-US" smtClean="0"/>
              <a:t>‹#›</a:t>
            </a:fld>
            <a:endParaRPr lang="en-US"/>
          </a:p>
        </p:txBody>
      </p:sp>
    </p:spTree>
    <p:extLst>
      <p:ext uri="{BB962C8B-B14F-4D97-AF65-F5344CB8AC3E}">
        <p14:creationId xmlns:p14="http://schemas.microsoft.com/office/powerpoint/2010/main" val="2793357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13AC0-2D25-4A87-AF14-FD2F4371BB5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C14A410-DFF2-4A79-80AA-CDE72E501B5E}"/>
              </a:ext>
            </a:extLst>
          </p:cNvPr>
          <p:cNvSpPr>
            <a:spLocks noGrp="1"/>
          </p:cNvSpPr>
          <p:nvPr>
            <p:ph type="dt" sz="half" idx="10"/>
          </p:nvPr>
        </p:nvSpPr>
        <p:spPr/>
        <p:txBody>
          <a:bodyPr/>
          <a:lstStyle/>
          <a:p>
            <a:fld id="{553BB3E1-9CB6-43DC-8D62-3F11817BE21E}" type="datetimeFigureOut">
              <a:rPr lang="en-US" smtClean="0"/>
              <a:t>9/15/2021</a:t>
            </a:fld>
            <a:endParaRPr lang="en-US"/>
          </a:p>
        </p:txBody>
      </p:sp>
      <p:sp>
        <p:nvSpPr>
          <p:cNvPr id="4" name="Footer Placeholder 3">
            <a:extLst>
              <a:ext uri="{FF2B5EF4-FFF2-40B4-BE49-F238E27FC236}">
                <a16:creationId xmlns:a16="http://schemas.microsoft.com/office/drawing/2014/main" id="{176663FC-00AF-4C42-91DF-762D776BC43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BD3A07E-B7A7-4046-BF01-6D214212CD08}"/>
              </a:ext>
            </a:extLst>
          </p:cNvPr>
          <p:cNvSpPr>
            <a:spLocks noGrp="1"/>
          </p:cNvSpPr>
          <p:nvPr>
            <p:ph type="sldNum" sz="quarter" idx="12"/>
          </p:nvPr>
        </p:nvSpPr>
        <p:spPr/>
        <p:txBody>
          <a:bodyPr/>
          <a:lstStyle/>
          <a:p>
            <a:fld id="{FA502C02-B8BD-413A-B2F9-36530177078A}" type="slidenum">
              <a:rPr lang="en-US" smtClean="0"/>
              <a:t>‹#›</a:t>
            </a:fld>
            <a:endParaRPr lang="en-US"/>
          </a:p>
        </p:txBody>
      </p:sp>
    </p:spTree>
    <p:extLst>
      <p:ext uri="{BB962C8B-B14F-4D97-AF65-F5344CB8AC3E}">
        <p14:creationId xmlns:p14="http://schemas.microsoft.com/office/powerpoint/2010/main" val="1964806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625D33-74B9-402A-BFA0-7A600C44F2E4}"/>
              </a:ext>
            </a:extLst>
          </p:cNvPr>
          <p:cNvSpPr>
            <a:spLocks noGrp="1"/>
          </p:cNvSpPr>
          <p:nvPr>
            <p:ph type="dt" sz="half" idx="10"/>
          </p:nvPr>
        </p:nvSpPr>
        <p:spPr/>
        <p:txBody>
          <a:bodyPr/>
          <a:lstStyle/>
          <a:p>
            <a:fld id="{553BB3E1-9CB6-43DC-8D62-3F11817BE21E}" type="datetimeFigureOut">
              <a:rPr lang="en-US" smtClean="0"/>
              <a:t>9/15/2021</a:t>
            </a:fld>
            <a:endParaRPr lang="en-US"/>
          </a:p>
        </p:txBody>
      </p:sp>
      <p:sp>
        <p:nvSpPr>
          <p:cNvPr id="3" name="Footer Placeholder 2">
            <a:extLst>
              <a:ext uri="{FF2B5EF4-FFF2-40B4-BE49-F238E27FC236}">
                <a16:creationId xmlns:a16="http://schemas.microsoft.com/office/drawing/2014/main" id="{746D5860-5C3D-46EE-822F-C000F42708C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4514DD3-BB1A-43BD-93C3-65D56FBC019B}"/>
              </a:ext>
            </a:extLst>
          </p:cNvPr>
          <p:cNvSpPr>
            <a:spLocks noGrp="1"/>
          </p:cNvSpPr>
          <p:nvPr>
            <p:ph type="sldNum" sz="quarter" idx="12"/>
          </p:nvPr>
        </p:nvSpPr>
        <p:spPr/>
        <p:txBody>
          <a:bodyPr/>
          <a:lstStyle/>
          <a:p>
            <a:fld id="{FA502C02-B8BD-413A-B2F9-36530177078A}" type="slidenum">
              <a:rPr lang="en-US" smtClean="0"/>
              <a:t>‹#›</a:t>
            </a:fld>
            <a:endParaRPr lang="en-US"/>
          </a:p>
        </p:txBody>
      </p:sp>
    </p:spTree>
    <p:extLst>
      <p:ext uri="{BB962C8B-B14F-4D97-AF65-F5344CB8AC3E}">
        <p14:creationId xmlns:p14="http://schemas.microsoft.com/office/powerpoint/2010/main" val="3687075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E404A-AFB2-4A4B-88DC-5820A428E8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4D13121-B58D-48AB-8FB5-BB94E61A45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77B10C4-1673-4862-B483-F2A2E812A5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8145126-937D-4795-BD5A-651C893FCBE3}"/>
              </a:ext>
            </a:extLst>
          </p:cNvPr>
          <p:cNvSpPr>
            <a:spLocks noGrp="1"/>
          </p:cNvSpPr>
          <p:nvPr>
            <p:ph type="dt" sz="half" idx="10"/>
          </p:nvPr>
        </p:nvSpPr>
        <p:spPr/>
        <p:txBody>
          <a:bodyPr/>
          <a:lstStyle/>
          <a:p>
            <a:fld id="{553BB3E1-9CB6-43DC-8D62-3F11817BE21E}" type="datetimeFigureOut">
              <a:rPr lang="en-US" smtClean="0"/>
              <a:t>9/15/2021</a:t>
            </a:fld>
            <a:endParaRPr lang="en-US"/>
          </a:p>
        </p:txBody>
      </p:sp>
      <p:sp>
        <p:nvSpPr>
          <p:cNvPr id="6" name="Footer Placeholder 5">
            <a:extLst>
              <a:ext uri="{FF2B5EF4-FFF2-40B4-BE49-F238E27FC236}">
                <a16:creationId xmlns:a16="http://schemas.microsoft.com/office/drawing/2014/main" id="{F16B3D14-D542-49EF-BEC7-020A486433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CB3FA2-CCBE-49C5-B5A8-3E6DD188F1C4}"/>
              </a:ext>
            </a:extLst>
          </p:cNvPr>
          <p:cNvSpPr>
            <a:spLocks noGrp="1"/>
          </p:cNvSpPr>
          <p:nvPr>
            <p:ph type="sldNum" sz="quarter" idx="12"/>
          </p:nvPr>
        </p:nvSpPr>
        <p:spPr/>
        <p:txBody>
          <a:bodyPr/>
          <a:lstStyle/>
          <a:p>
            <a:fld id="{FA502C02-B8BD-413A-B2F9-36530177078A}" type="slidenum">
              <a:rPr lang="en-US" smtClean="0"/>
              <a:t>‹#›</a:t>
            </a:fld>
            <a:endParaRPr lang="en-US"/>
          </a:p>
        </p:txBody>
      </p:sp>
    </p:spTree>
    <p:extLst>
      <p:ext uri="{BB962C8B-B14F-4D97-AF65-F5344CB8AC3E}">
        <p14:creationId xmlns:p14="http://schemas.microsoft.com/office/powerpoint/2010/main" val="1034026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CE50C-9528-41B8-B2A2-D03C086A4E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8CD5DB3-FFE3-4098-AAB4-760443D0BF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3B5729F-5771-4E0D-BB3F-1F09ABF2E3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821E169-4979-452D-B242-C8F4A1A529EE}"/>
              </a:ext>
            </a:extLst>
          </p:cNvPr>
          <p:cNvSpPr>
            <a:spLocks noGrp="1"/>
          </p:cNvSpPr>
          <p:nvPr>
            <p:ph type="dt" sz="half" idx="10"/>
          </p:nvPr>
        </p:nvSpPr>
        <p:spPr/>
        <p:txBody>
          <a:bodyPr/>
          <a:lstStyle/>
          <a:p>
            <a:fld id="{553BB3E1-9CB6-43DC-8D62-3F11817BE21E}" type="datetimeFigureOut">
              <a:rPr lang="en-US" smtClean="0"/>
              <a:t>9/15/2021</a:t>
            </a:fld>
            <a:endParaRPr lang="en-US"/>
          </a:p>
        </p:txBody>
      </p:sp>
      <p:sp>
        <p:nvSpPr>
          <p:cNvPr id="6" name="Footer Placeholder 5">
            <a:extLst>
              <a:ext uri="{FF2B5EF4-FFF2-40B4-BE49-F238E27FC236}">
                <a16:creationId xmlns:a16="http://schemas.microsoft.com/office/drawing/2014/main" id="{20D86DB8-2886-4094-A075-5A1B84B9B4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88D08B-22C7-4673-AFF9-9B0DD5AA7AC8}"/>
              </a:ext>
            </a:extLst>
          </p:cNvPr>
          <p:cNvSpPr>
            <a:spLocks noGrp="1"/>
          </p:cNvSpPr>
          <p:nvPr>
            <p:ph type="sldNum" sz="quarter" idx="12"/>
          </p:nvPr>
        </p:nvSpPr>
        <p:spPr/>
        <p:txBody>
          <a:bodyPr/>
          <a:lstStyle/>
          <a:p>
            <a:fld id="{FA502C02-B8BD-413A-B2F9-36530177078A}" type="slidenum">
              <a:rPr lang="en-US" smtClean="0"/>
              <a:t>‹#›</a:t>
            </a:fld>
            <a:endParaRPr lang="en-US"/>
          </a:p>
        </p:txBody>
      </p:sp>
    </p:spTree>
    <p:extLst>
      <p:ext uri="{BB962C8B-B14F-4D97-AF65-F5344CB8AC3E}">
        <p14:creationId xmlns:p14="http://schemas.microsoft.com/office/powerpoint/2010/main" val="1141104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5F05C8-BB8F-464F-B60B-5A4686B7EA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825DED1-48A8-43F1-A66A-1E3A61E742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3D8E45-835A-4F90-A45A-47A21FA45D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3BB3E1-9CB6-43DC-8D62-3F11817BE21E}" type="datetimeFigureOut">
              <a:rPr lang="en-US" smtClean="0"/>
              <a:t>9/15/2021</a:t>
            </a:fld>
            <a:endParaRPr lang="en-US"/>
          </a:p>
        </p:txBody>
      </p:sp>
      <p:sp>
        <p:nvSpPr>
          <p:cNvPr id="5" name="Footer Placeholder 4">
            <a:extLst>
              <a:ext uri="{FF2B5EF4-FFF2-40B4-BE49-F238E27FC236}">
                <a16:creationId xmlns:a16="http://schemas.microsoft.com/office/drawing/2014/main" id="{495D6036-1D44-4D39-9183-9C9261C695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B67D36-0337-47D3-942E-E54BE0CCE2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502C02-B8BD-413A-B2F9-36530177078A}" type="slidenum">
              <a:rPr lang="en-US" smtClean="0"/>
              <a:t>‹#›</a:t>
            </a:fld>
            <a:endParaRPr lang="en-US"/>
          </a:p>
        </p:txBody>
      </p:sp>
    </p:spTree>
    <p:extLst>
      <p:ext uri="{BB962C8B-B14F-4D97-AF65-F5344CB8AC3E}">
        <p14:creationId xmlns:p14="http://schemas.microsoft.com/office/powerpoint/2010/main" val="15403640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hyperlink" Target="mailto:pcarleton@ctmetro.org" TargetMode="External"/><Relationship Id="rId2" Type="http://schemas.openxmlformats.org/officeDocument/2006/relationships/hyperlink" Target="mailto:mfulda@ctmetro.org"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8131685" y="1683220"/>
            <a:ext cx="3951512" cy="4706358"/>
            <a:chOff x="6777873" y="448474"/>
            <a:chExt cx="5414127" cy="6448374"/>
          </a:xfrm>
        </p:grpSpPr>
        <p:pic>
          <p:nvPicPr>
            <p:cNvPr id="8" name="Picture 7" descr="RegionMapGrey.jpg"/>
            <p:cNvPicPr>
              <a:picLocks noChangeAspect="1"/>
            </p:cNvPicPr>
            <p:nvPr/>
          </p:nvPicPr>
          <p:blipFill>
            <a:blip r:embed="rId3" cstate="print"/>
            <a:srcRect l="23333" t="11775" r="30000" b="133"/>
            <a:stretch>
              <a:fillRect/>
            </a:stretch>
          </p:blipFill>
          <p:spPr>
            <a:xfrm>
              <a:off x="6777873" y="448474"/>
              <a:ext cx="5414127" cy="6448374"/>
            </a:xfrm>
            <a:prstGeom prst="rect">
              <a:avLst/>
            </a:prstGeom>
          </p:spPr>
        </p:pic>
        <p:sp>
          <p:nvSpPr>
            <p:cNvPr id="9" name="Content Placeholder 2"/>
            <p:cNvSpPr txBox="1">
              <a:spLocks/>
            </p:cNvSpPr>
            <p:nvPr/>
          </p:nvSpPr>
          <p:spPr>
            <a:xfrm>
              <a:off x="10595377" y="4426241"/>
              <a:ext cx="940898" cy="259376"/>
            </a:xfrm>
            <a:prstGeom prst="rect">
              <a:avLst/>
            </a:prstGeom>
          </p:spPr>
          <p:txBody>
            <a:bodyPr vert="horz" lIns="0" tIns="0" rIns="0" bIns="0" rtlCol="0">
              <a:noAutofit/>
            </a:bodyPr>
            <a:lstStyle>
              <a:lvl1pPr marL="228600" indent="-228600" algn="l" defTabSz="914400" rtl="0" eaLnBrk="1" latinLnBrk="0" hangingPunct="1">
                <a:spcBef>
                  <a:spcPts val="0"/>
                </a:spcBef>
                <a:spcAft>
                  <a:spcPts val="900"/>
                </a:spcAft>
                <a:buClr>
                  <a:schemeClr val="accent3">
                    <a:lumMod val="75000"/>
                  </a:schemeClr>
                </a:buClr>
                <a:buSzPct val="60000"/>
                <a:buFont typeface="Wingdings" pitchFamily="2" charset="2"/>
                <a:buChar char="n"/>
                <a:defRPr sz="2400" kern="1200">
                  <a:solidFill>
                    <a:schemeClr val="tx1">
                      <a:lumMod val="65000"/>
                      <a:lumOff val="35000"/>
                    </a:schemeClr>
                  </a:solidFill>
                  <a:latin typeface="+mn-lt"/>
                  <a:ea typeface="+mn-ea"/>
                  <a:cs typeface="+mn-cs"/>
                </a:defRPr>
              </a:lvl1pPr>
              <a:lvl2pPr marL="401638" indent="-173038" algn="l" defTabSz="914400" rtl="0" eaLnBrk="1" latinLnBrk="0" hangingPunct="1">
                <a:spcBef>
                  <a:spcPts val="0"/>
                </a:spcBef>
                <a:spcAft>
                  <a:spcPts val="450"/>
                </a:spcAft>
                <a:buClr>
                  <a:schemeClr val="bg2">
                    <a:lumMod val="50000"/>
                  </a:schemeClr>
                </a:buClr>
                <a:buFont typeface="Arial" pitchFamily="34" charset="0"/>
                <a:buChar char="•"/>
                <a:defRPr sz="2000" kern="1200">
                  <a:solidFill>
                    <a:schemeClr val="tx1">
                      <a:lumMod val="65000"/>
                      <a:lumOff val="35000"/>
                    </a:schemeClr>
                  </a:solidFill>
                  <a:latin typeface="+mn-lt"/>
                  <a:ea typeface="+mn-ea"/>
                  <a:cs typeface="+mn-cs"/>
                </a:defRPr>
              </a:lvl2pPr>
              <a:lvl3pPr marL="741363" indent="-228600" algn="l" defTabSz="914400" rtl="0" eaLnBrk="1" latinLnBrk="0" hangingPunct="1">
                <a:spcBef>
                  <a:spcPts val="0"/>
                </a:spcBef>
                <a:spcAft>
                  <a:spcPts val="225"/>
                </a:spcAft>
                <a:buClr>
                  <a:schemeClr val="bg2">
                    <a:lumMod val="50000"/>
                  </a:schemeClr>
                </a:buClr>
                <a:buSzPct val="50000"/>
                <a:buFont typeface="Courier New" pitchFamily="49" charset="0"/>
                <a:buChar char="o"/>
                <a:defRPr sz="1800" kern="1200">
                  <a:solidFill>
                    <a:schemeClr val="tx1">
                      <a:lumMod val="50000"/>
                      <a:lumOff val="5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200" dirty="0">
                  <a:solidFill>
                    <a:schemeClr val="bg1"/>
                  </a:solidFill>
                </a:rPr>
                <a:t>Stratford</a:t>
              </a:r>
            </a:p>
          </p:txBody>
        </p:sp>
        <p:sp>
          <p:nvSpPr>
            <p:cNvPr id="10" name="Rectangle 9"/>
            <p:cNvSpPr/>
            <p:nvPr/>
          </p:nvSpPr>
          <p:spPr>
            <a:xfrm>
              <a:off x="8072722" y="5239616"/>
              <a:ext cx="941439" cy="379528"/>
            </a:xfrm>
            <a:prstGeom prst="rect">
              <a:avLst/>
            </a:prstGeom>
          </p:spPr>
          <p:txBody>
            <a:bodyPr wrap="none">
              <a:spAutoFit/>
            </a:bodyPr>
            <a:lstStyle/>
            <a:p>
              <a:r>
                <a:rPr lang="en-US" sz="1200" dirty="0">
                  <a:solidFill>
                    <a:schemeClr val="bg1"/>
                  </a:solidFill>
                </a:rPr>
                <a:t>Fairfield</a:t>
              </a:r>
            </a:p>
          </p:txBody>
        </p:sp>
        <p:sp>
          <p:nvSpPr>
            <p:cNvPr id="11" name="Rectangle 10"/>
            <p:cNvSpPr/>
            <p:nvPr/>
          </p:nvSpPr>
          <p:spPr>
            <a:xfrm>
              <a:off x="7601984" y="3384107"/>
              <a:ext cx="824945" cy="379528"/>
            </a:xfrm>
            <a:prstGeom prst="rect">
              <a:avLst/>
            </a:prstGeom>
          </p:spPr>
          <p:txBody>
            <a:bodyPr wrap="none">
              <a:spAutoFit/>
            </a:bodyPr>
            <a:lstStyle/>
            <a:p>
              <a:r>
                <a:rPr lang="en-US" sz="1200" dirty="0">
                  <a:solidFill>
                    <a:schemeClr val="bg1"/>
                  </a:solidFill>
                </a:rPr>
                <a:t>Easton</a:t>
              </a:r>
            </a:p>
          </p:txBody>
        </p:sp>
        <p:sp>
          <p:nvSpPr>
            <p:cNvPr id="12" name="Rectangle 11"/>
            <p:cNvSpPr/>
            <p:nvPr/>
          </p:nvSpPr>
          <p:spPr>
            <a:xfrm>
              <a:off x="9059550" y="3087018"/>
              <a:ext cx="1010843" cy="379528"/>
            </a:xfrm>
            <a:prstGeom prst="rect">
              <a:avLst/>
            </a:prstGeom>
          </p:spPr>
          <p:txBody>
            <a:bodyPr wrap="none">
              <a:spAutoFit/>
            </a:bodyPr>
            <a:lstStyle/>
            <a:p>
              <a:r>
                <a:rPr lang="en-US" sz="1200" dirty="0">
                  <a:solidFill>
                    <a:schemeClr val="bg1"/>
                  </a:solidFill>
                </a:rPr>
                <a:t>Trumbull</a:t>
              </a:r>
            </a:p>
          </p:txBody>
        </p:sp>
        <p:sp>
          <p:nvSpPr>
            <p:cNvPr id="13" name="Rectangle 12"/>
            <p:cNvSpPr/>
            <p:nvPr/>
          </p:nvSpPr>
          <p:spPr>
            <a:xfrm>
              <a:off x="9483994" y="4685617"/>
              <a:ext cx="1164939" cy="379528"/>
            </a:xfrm>
            <a:prstGeom prst="rect">
              <a:avLst/>
            </a:prstGeom>
          </p:spPr>
          <p:txBody>
            <a:bodyPr wrap="none">
              <a:spAutoFit/>
            </a:bodyPr>
            <a:lstStyle/>
            <a:p>
              <a:r>
                <a:rPr lang="en-US" sz="1200" dirty="0">
                  <a:solidFill>
                    <a:schemeClr val="bg1"/>
                  </a:solidFill>
                </a:rPr>
                <a:t>Bridgeport</a:t>
              </a:r>
            </a:p>
          </p:txBody>
        </p:sp>
        <p:sp>
          <p:nvSpPr>
            <p:cNvPr id="14" name="Rectangle 13"/>
            <p:cNvSpPr/>
            <p:nvPr/>
          </p:nvSpPr>
          <p:spPr>
            <a:xfrm>
              <a:off x="8929830" y="1819955"/>
              <a:ext cx="941439" cy="379528"/>
            </a:xfrm>
            <a:prstGeom prst="rect">
              <a:avLst/>
            </a:prstGeom>
          </p:spPr>
          <p:txBody>
            <a:bodyPr wrap="none">
              <a:spAutoFit/>
            </a:bodyPr>
            <a:lstStyle/>
            <a:p>
              <a:r>
                <a:rPr lang="en-US" sz="1200" dirty="0">
                  <a:solidFill>
                    <a:schemeClr val="bg1"/>
                  </a:solidFill>
                </a:rPr>
                <a:t>Monroe</a:t>
              </a:r>
            </a:p>
          </p:txBody>
        </p:sp>
      </p:grpSp>
      <p:sp>
        <p:nvSpPr>
          <p:cNvPr id="2" name="Title 1"/>
          <p:cNvSpPr>
            <a:spLocks noGrp="1"/>
          </p:cNvSpPr>
          <p:nvPr>
            <p:ph type="ctrTitle"/>
          </p:nvPr>
        </p:nvSpPr>
        <p:spPr>
          <a:xfrm>
            <a:off x="520117" y="280307"/>
            <a:ext cx="11182525" cy="1470025"/>
          </a:xfrm>
        </p:spPr>
        <p:txBody>
          <a:bodyPr anchor="ctr">
            <a:normAutofit/>
          </a:bodyPr>
          <a:lstStyle/>
          <a:p>
            <a:pPr algn="l"/>
            <a:r>
              <a:rPr lang="en-US" sz="4000" dirty="0">
                <a:solidFill>
                  <a:srgbClr val="5D7D94"/>
                </a:solidFill>
                <a:latin typeface="Aleo" panose="020F0502020204030203" pitchFamily="34" charset="0"/>
                <a:cs typeface="Courier New" panose="02070309020205020404" pitchFamily="49" charset="0"/>
              </a:rPr>
              <a:t>Connecticut Metropolitan Council of Governments </a:t>
            </a:r>
          </a:p>
        </p:txBody>
      </p:sp>
      <p:sp>
        <p:nvSpPr>
          <p:cNvPr id="3" name="Subtitle 2"/>
          <p:cNvSpPr>
            <a:spLocks noGrp="1"/>
          </p:cNvSpPr>
          <p:nvPr>
            <p:ph type="subTitle" idx="1"/>
          </p:nvPr>
        </p:nvSpPr>
        <p:spPr>
          <a:xfrm>
            <a:off x="706701" y="1605907"/>
            <a:ext cx="6976925" cy="4237266"/>
          </a:xfrm>
        </p:spPr>
        <p:txBody>
          <a:bodyPr>
            <a:normAutofit/>
          </a:bodyPr>
          <a:lstStyle/>
          <a:p>
            <a:pPr algn="l"/>
            <a:endParaRPr lang="en-US" dirty="0">
              <a:solidFill>
                <a:schemeClr val="tx1">
                  <a:lumMod val="50000"/>
                  <a:lumOff val="50000"/>
                </a:schemeClr>
              </a:solidFill>
              <a:latin typeface="Arial" panose="020B0604020202020204" pitchFamily="34" charset="0"/>
              <a:cs typeface="Arial" panose="020B0604020202020204" pitchFamily="34" charset="0"/>
            </a:endParaRPr>
          </a:p>
          <a:p>
            <a:r>
              <a:rPr lang="en-US" b="1" dirty="0">
                <a:solidFill>
                  <a:schemeClr val="tx1">
                    <a:lumMod val="50000"/>
                    <a:lumOff val="50000"/>
                  </a:schemeClr>
                </a:solidFill>
                <a:latin typeface="Arial" panose="020B0604020202020204" pitchFamily="34" charset="0"/>
                <a:cs typeface="Arial" panose="020B0604020202020204" pitchFamily="34" charset="0"/>
              </a:rPr>
              <a:t>Comprehensive Economic Development</a:t>
            </a:r>
          </a:p>
          <a:p>
            <a:r>
              <a:rPr lang="en-US" b="1" dirty="0">
                <a:solidFill>
                  <a:schemeClr val="tx1">
                    <a:lumMod val="50000"/>
                    <a:lumOff val="50000"/>
                  </a:schemeClr>
                </a:solidFill>
                <a:latin typeface="Arial" panose="020B0604020202020204" pitchFamily="34" charset="0"/>
                <a:cs typeface="Arial" panose="020B0604020202020204" pitchFamily="34" charset="0"/>
              </a:rPr>
              <a:t>Strategy – Public Information Meeting</a:t>
            </a:r>
          </a:p>
          <a:p>
            <a:pPr algn="l"/>
            <a:endParaRPr lang="en-US" sz="1900" dirty="0">
              <a:solidFill>
                <a:schemeClr val="tx1">
                  <a:lumMod val="50000"/>
                  <a:lumOff val="50000"/>
                </a:schemeClr>
              </a:solidFill>
              <a:latin typeface="Arial" panose="020B0604020202020204" pitchFamily="34" charset="0"/>
              <a:cs typeface="Arial" panose="020B0604020202020204" pitchFamily="34" charset="0"/>
            </a:endParaRPr>
          </a:p>
          <a:p>
            <a:pPr algn="l"/>
            <a:r>
              <a:rPr lang="en-US" sz="1800" dirty="0">
                <a:solidFill>
                  <a:schemeClr val="tx1">
                    <a:lumMod val="50000"/>
                    <a:lumOff val="50000"/>
                  </a:schemeClr>
                </a:solidFill>
                <a:latin typeface="Arial" panose="020B0604020202020204" pitchFamily="34" charset="0"/>
                <a:cs typeface="Arial" panose="020B0604020202020204" pitchFamily="34" charset="0"/>
              </a:rPr>
              <a:t>Matt Fulda, Executive Director</a:t>
            </a:r>
          </a:p>
          <a:p>
            <a:pPr algn="l"/>
            <a:r>
              <a:rPr lang="en-US" sz="1800" dirty="0">
                <a:solidFill>
                  <a:schemeClr val="tx1">
                    <a:lumMod val="50000"/>
                    <a:lumOff val="50000"/>
                  </a:schemeClr>
                </a:solidFill>
                <a:latin typeface="Arial" panose="020B0604020202020204" pitchFamily="34" charset="0"/>
                <a:cs typeface="Arial" panose="020B0604020202020204" pitchFamily="34" charset="0"/>
              </a:rPr>
              <a:t>Patrick Carleton, Deputy Director</a:t>
            </a:r>
          </a:p>
          <a:p>
            <a:pPr algn="l"/>
            <a:endParaRPr lang="en-US" sz="1800" dirty="0">
              <a:solidFill>
                <a:schemeClr val="tx1">
                  <a:lumMod val="50000"/>
                  <a:lumOff val="50000"/>
                </a:schemeClr>
              </a:solidFill>
              <a:latin typeface="Arial" panose="020B0604020202020204" pitchFamily="34" charset="0"/>
              <a:cs typeface="Arial" panose="020B0604020202020204" pitchFamily="34" charset="0"/>
            </a:endParaRPr>
          </a:p>
          <a:p>
            <a:pPr algn="l"/>
            <a:r>
              <a:rPr lang="en-US" sz="1800" dirty="0">
                <a:solidFill>
                  <a:schemeClr val="tx1">
                    <a:lumMod val="50000"/>
                    <a:lumOff val="50000"/>
                  </a:schemeClr>
                </a:solidFill>
                <a:latin typeface="Arial" panose="020B0604020202020204" pitchFamily="34" charset="0"/>
                <a:cs typeface="Arial" panose="020B0604020202020204" pitchFamily="34" charset="0"/>
              </a:rPr>
              <a:t>September 15, 2021</a:t>
            </a:r>
          </a:p>
          <a:p>
            <a:pPr algn="l"/>
            <a:endParaRPr lang="en-US" sz="1800" dirty="0">
              <a:solidFill>
                <a:schemeClr val="tx1">
                  <a:lumMod val="50000"/>
                  <a:lumOff val="50000"/>
                </a:schemeClr>
              </a:solidFill>
              <a:latin typeface="Arial" panose="020B0604020202020204" pitchFamily="34" charset="0"/>
              <a:cs typeface="Arial" panose="020B0604020202020204" pitchFamily="34" charset="0"/>
            </a:endParaRPr>
          </a:p>
          <a:p>
            <a:endParaRPr lang="en-US" sz="1900" dirty="0"/>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6701" y="5810739"/>
            <a:ext cx="3652162" cy="766954"/>
          </a:xfrm>
          <a:prstGeom prst="rect">
            <a:avLst/>
          </a:prstGeom>
        </p:spPr>
      </p:pic>
      <p:pic>
        <p:nvPicPr>
          <p:cNvPr id="15" name="Picture 14">
            <a:extLst>
              <a:ext uri="{FF2B5EF4-FFF2-40B4-BE49-F238E27FC236}">
                <a16:creationId xmlns:a16="http://schemas.microsoft.com/office/drawing/2014/main" id="{13B4D6C2-0225-4EBF-BD46-D4AC7B608BB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50923" y="6038296"/>
            <a:ext cx="789264" cy="351282"/>
          </a:xfrm>
          <a:prstGeom prst="rect">
            <a:avLst/>
          </a:prstGeom>
        </p:spPr>
      </p:pic>
    </p:spTree>
    <p:extLst>
      <p:ext uri="{BB962C8B-B14F-4D97-AF65-F5344CB8AC3E}">
        <p14:creationId xmlns:p14="http://schemas.microsoft.com/office/powerpoint/2010/main" val="10593255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054ABD8-9A4B-4C1F-8CBA-95E332208BB2}"/>
              </a:ext>
            </a:extLst>
          </p:cNvPr>
          <p:cNvSpPr>
            <a:spLocks noGrp="1"/>
          </p:cNvSpPr>
          <p:nvPr>
            <p:ph type="body" idx="2"/>
          </p:nvPr>
        </p:nvSpPr>
        <p:spPr/>
        <p:txBody>
          <a:bodyPr/>
          <a:lstStyle/>
          <a:p>
            <a:pPr algn="ctr"/>
            <a:r>
              <a:rPr lang="en-US" dirty="0"/>
              <a:t>Overarching findings</a:t>
            </a:r>
          </a:p>
        </p:txBody>
      </p:sp>
      <p:sp>
        <p:nvSpPr>
          <p:cNvPr id="3" name="Text Placeholder 2">
            <a:extLst>
              <a:ext uri="{FF2B5EF4-FFF2-40B4-BE49-F238E27FC236}">
                <a16:creationId xmlns:a16="http://schemas.microsoft.com/office/drawing/2014/main" id="{1757628A-E7B3-4722-989A-5B397F11CD14}"/>
              </a:ext>
            </a:extLst>
          </p:cNvPr>
          <p:cNvSpPr>
            <a:spLocks noGrp="1"/>
          </p:cNvSpPr>
          <p:nvPr>
            <p:ph type="body" idx="10"/>
          </p:nvPr>
        </p:nvSpPr>
        <p:spPr>
          <a:xfrm>
            <a:off x="588211" y="1063080"/>
            <a:ext cx="11143915" cy="4726037"/>
          </a:xfrm>
        </p:spPr>
        <p:txBody>
          <a:bodyPr>
            <a:normAutofit/>
          </a:bodyPr>
          <a:lstStyle/>
          <a:p>
            <a:pPr marL="285750" indent="-285750">
              <a:buFont typeface="Wingdings" panose="05000000000000000000" pitchFamily="2" charset="2"/>
              <a:buChar char="§"/>
            </a:pPr>
            <a:r>
              <a:rPr lang="en-US" sz="2000" b="1" dirty="0"/>
              <a:t>The regional economic development plan needs to respect the differences of each community</a:t>
            </a:r>
          </a:p>
          <a:p>
            <a:pPr marL="742950" lvl="1" indent="-285750">
              <a:lnSpc>
                <a:spcPct val="110000"/>
              </a:lnSpc>
              <a:spcAft>
                <a:spcPts val="600"/>
              </a:spcAft>
              <a:buFont typeface="Wingdings" panose="05000000000000000000" pitchFamily="2" charset="2"/>
              <a:buChar char="§"/>
            </a:pPr>
            <a:r>
              <a:rPr lang="en-US" sz="2000" dirty="0">
                <a:latin typeface="Arial" panose="020B0604020202020204" pitchFamily="34" charset="0"/>
                <a:cs typeface="Arial" panose="020B0604020202020204" pitchFamily="34" charset="0"/>
              </a:rPr>
              <a:t>Not all strategies will be viable, or even desired, in every municipality</a:t>
            </a:r>
          </a:p>
          <a:p>
            <a:pPr marL="742950" lvl="1" indent="-285750">
              <a:lnSpc>
                <a:spcPct val="110000"/>
              </a:lnSpc>
              <a:spcAft>
                <a:spcPts val="600"/>
              </a:spcAft>
              <a:buFont typeface="Wingdings" panose="05000000000000000000" pitchFamily="2" charset="2"/>
              <a:buChar char="§"/>
            </a:pPr>
            <a:r>
              <a:rPr lang="en-US" sz="2000" dirty="0">
                <a:latin typeface="Arial" panose="020B0604020202020204" pitchFamily="34" charset="0"/>
                <a:cs typeface="Arial" panose="020B0604020202020204" pitchFamily="34" charset="0"/>
              </a:rPr>
              <a:t>There are years of ‘muscle memory’ around internal competitiveness that need to be overcome</a:t>
            </a:r>
          </a:p>
          <a:p>
            <a:pPr marL="742950" lvl="1" indent="-285750">
              <a:lnSpc>
                <a:spcPct val="110000"/>
              </a:lnSpc>
              <a:spcAft>
                <a:spcPts val="600"/>
              </a:spcAft>
              <a:buFont typeface="Wingdings" panose="05000000000000000000" pitchFamily="2" charset="2"/>
              <a:buChar char="§"/>
            </a:pPr>
            <a:r>
              <a:rPr lang="en-US" sz="2000" dirty="0">
                <a:latin typeface="Arial" panose="020B0604020202020204" pitchFamily="34" charset="0"/>
                <a:cs typeface="Arial" panose="020B0604020202020204" pitchFamily="34" charset="0"/>
              </a:rPr>
              <a:t>From a regional perspective, it is better for all towns to ensure the right match between tenants/space needs, regardless of which town received tax revenue</a:t>
            </a:r>
          </a:p>
          <a:p>
            <a:pPr marL="742950" lvl="1" indent="-285750">
              <a:lnSpc>
                <a:spcPct val="110000"/>
              </a:lnSpc>
              <a:spcAft>
                <a:spcPts val="600"/>
              </a:spcAft>
              <a:buFont typeface="Wingdings" panose="05000000000000000000" pitchFamily="2" charset="2"/>
              <a:buChar char="§"/>
            </a:pPr>
            <a:r>
              <a:rPr lang="en-US" sz="2000" dirty="0">
                <a:latin typeface="Arial" panose="020B0604020202020204" pitchFamily="34" charset="0"/>
                <a:cs typeface="Arial" panose="020B0604020202020204" pitchFamily="34" charset="0"/>
              </a:rPr>
              <a:t>For certain large initiatives, co-investment between the jurisdictions will help promote the region regardless of physical location of space  </a:t>
            </a:r>
          </a:p>
          <a:p>
            <a:endParaRPr lang="en-US" dirty="0"/>
          </a:p>
        </p:txBody>
      </p:sp>
      <p:sp>
        <p:nvSpPr>
          <p:cNvPr id="5" name="Text Placeholder 4">
            <a:extLst>
              <a:ext uri="{FF2B5EF4-FFF2-40B4-BE49-F238E27FC236}">
                <a16:creationId xmlns:a16="http://schemas.microsoft.com/office/drawing/2014/main" id="{10349FEF-75CB-4EED-AD1A-459A565F44CF}"/>
              </a:ext>
            </a:extLst>
          </p:cNvPr>
          <p:cNvSpPr>
            <a:spLocks noGrp="1"/>
          </p:cNvSpPr>
          <p:nvPr>
            <p:ph type="body" idx="12"/>
          </p:nvPr>
        </p:nvSpPr>
        <p:spPr/>
        <p:txBody>
          <a:bodyPr/>
          <a:lstStyle/>
          <a:p>
            <a:pPr algn="ctr"/>
            <a:r>
              <a:rPr lang="en-US" dirty="0"/>
              <a:t>ECONOMIC DEVELOPMENT ANALYSIS </a:t>
            </a:r>
          </a:p>
        </p:txBody>
      </p:sp>
    </p:spTree>
    <p:extLst>
      <p:ext uri="{BB962C8B-B14F-4D97-AF65-F5344CB8AC3E}">
        <p14:creationId xmlns:p14="http://schemas.microsoft.com/office/powerpoint/2010/main" val="3707810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7593E55-0EEA-4EF5-A6DB-5FBA4E7DCDD1}"/>
              </a:ext>
            </a:extLst>
          </p:cNvPr>
          <p:cNvSpPr>
            <a:spLocks noGrp="1"/>
          </p:cNvSpPr>
          <p:nvPr>
            <p:ph type="body" idx="2"/>
          </p:nvPr>
        </p:nvSpPr>
        <p:spPr/>
        <p:txBody>
          <a:bodyPr>
            <a:noAutofit/>
          </a:bodyPr>
          <a:lstStyle/>
          <a:p>
            <a:pPr algn="ctr"/>
            <a:r>
              <a:rPr lang="en-US" sz="3200" dirty="0"/>
              <a:t>Swot Analysis - STRENGTHS</a:t>
            </a:r>
          </a:p>
        </p:txBody>
      </p:sp>
      <p:sp>
        <p:nvSpPr>
          <p:cNvPr id="5" name="Text Placeholder 4">
            <a:extLst>
              <a:ext uri="{FF2B5EF4-FFF2-40B4-BE49-F238E27FC236}">
                <a16:creationId xmlns:a16="http://schemas.microsoft.com/office/drawing/2014/main" id="{128AAD55-772E-46C5-A4E7-419202E95DF3}"/>
              </a:ext>
            </a:extLst>
          </p:cNvPr>
          <p:cNvSpPr>
            <a:spLocks noGrp="1"/>
          </p:cNvSpPr>
          <p:nvPr>
            <p:ph type="body" idx="12"/>
          </p:nvPr>
        </p:nvSpPr>
        <p:spPr>
          <a:xfrm>
            <a:off x="524042" y="874296"/>
            <a:ext cx="11143916" cy="349318"/>
          </a:xfrm>
        </p:spPr>
        <p:txBody>
          <a:bodyPr>
            <a:noAutofit/>
          </a:bodyPr>
          <a:lstStyle/>
          <a:p>
            <a:pPr algn="ctr"/>
            <a:r>
              <a:rPr lang="en-US" sz="1800" dirty="0"/>
              <a:t>REGIONAL STRENGTHS, WEAKNESSES, OPPORTUNITIES &amp; THREATS </a:t>
            </a:r>
          </a:p>
        </p:txBody>
      </p:sp>
      <p:sp>
        <p:nvSpPr>
          <p:cNvPr id="7" name="TextBox 6">
            <a:extLst>
              <a:ext uri="{FF2B5EF4-FFF2-40B4-BE49-F238E27FC236}">
                <a16:creationId xmlns:a16="http://schemas.microsoft.com/office/drawing/2014/main" id="{510D066F-66EC-4006-9805-0532698C9634}"/>
              </a:ext>
            </a:extLst>
          </p:cNvPr>
          <p:cNvSpPr txBox="1"/>
          <p:nvPr/>
        </p:nvSpPr>
        <p:spPr>
          <a:xfrm>
            <a:off x="524042" y="1443841"/>
            <a:ext cx="5306307" cy="4424288"/>
          </a:xfrm>
          <a:prstGeom prst="rect">
            <a:avLst/>
          </a:prstGeom>
          <a:noFill/>
        </p:spPr>
        <p:txBody>
          <a:bodyPr wrap="square">
            <a:spAutoFit/>
          </a:bodyPr>
          <a:lstStyle/>
          <a:p>
            <a:r>
              <a:rPr lang="en-US" b="1" dirty="0">
                <a:solidFill>
                  <a:schemeClr val="tx1">
                    <a:lumMod val="50000"/>
                    <a:lumOff val="50000"/>
                  </a:schemeClr>
                </a:solidFill>
                <a:latin typeface="Arial" panose="020B0604020202020204" pitchFamily="34" charset="0"/>
                <a:cs typeface="Arial" panose="020B0604020202020204" pitchFamily="34" charset="0"/>
              </a:rPr>
              <a:t>Proximity to Major Markets</a:t>
            </a:r>
          </a:p>
          <a:p>
            <a:pPr marL="285750" indent="-285750">
              <a:spcBef>
                <a:spcPts val="500"/>
              </a:spcBef>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The region is located within the Boston-New York economic corridor, appealing to businesses and residents who value access to these global markets</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r>
              <a:rPr lang="en-US" b="1" dirty="0">
                <a:solidFill>
                  <a:schemeClr val="tx1">
                    <a:lumMod val="50000"/>
                    <a:lumOff val="50000"/>
                  </a:schemeClr>
                </a:solidFill>
                <a:latin typeface="Arial" panose="020B0604020202020204" pitchFamily="34" charset="0"/>
                <a:cs typeface="Arial" panose="020B0604020202020204" pitchFamily="34" charset="0"/>
              </a:rPr>
              <a:t>Transportation Network</a:t>
            </a:r>
          </a:p>
          <a:p>
            <a:pPr marL="285750" indent="-285750">
              <a:spcBef>
                <a:spcPts val="500"/>
              </a:spcBef>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The region has a strong transportation network via both road and rail allowing for ease of access through the region</a:t>
            </a:r>
          </a:p>
          <a:p>
            <a:pPr marL="285750" indent="-285750">
              <a:spcBef>
                <a:spcPts val="500"/>
              </a:spcBef>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The regional airport is underutilized, given its capacity and location</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r>
              <a:rPr lang="en-US" b="1" dirty="0">
                <a:solidFill>
                  <a:schemeClr val="tx1">
                    <a:lumMod val="50000"/>
                    <a:lumOff val="50000"/>
                  </a:schemeClr>
                </a:solidFill>
                <a:latin typeface="Arial" panose="020B0604020202020204" pitchFamily="34" charset="0"/>
                <a:cs typeface="Arial" panose="020B0604020202020204" pitchFamily="34" charset="0"/>
              </a:rPr>
              <a:t>Skilled Regional Workforce</a:t>
            </a:r>
          </a:p>
          <a:p>
            <a:pPr marL="285750" indent="-285750">
              <a:spcBef>
                <a:spcPts val="500"/>
              </a:spcBef>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The region is highly educated with plenty of skilled workers available for a variety of industries</a:t>
            </a:r>
          </a:p>
        </p:txBody>
      </p:sp>
      <p:sp>
        <p:nvSpPr>
          <p:cNvPr id="9" name="TextBox 8">
            <a:extLst>
              <a:ext uri="{FF2B5EF4-FFF2-40B4-BE49-F238E27FC236}">
                <a16:creationId xmlns:a16="http://schemas.microsoft.com/office/drawing/2014/main" id="{A16ADF61-9C66-4537-B51D-BEED17D75305}"/>
              </a:ext>
            </a:extLst>
          </p:cNvPr>
          <p:cNvSpPr txBox="1"/>
          <p:nvPr/>
        </p:nvSpPr>
        <p:spPr>
          <a:xfrm>
            <a:off x="6169479" y="1443841"/>
            <a:ext cx="5466396" cy="3811300"/>
          </a:xfrm>
          <a:prstGeom prst="rect">
            <a:avLst/>
          </a:prstGeom>
          <a:noFill/>
        </p:spPr>
        <p:txBody>
          <a:bodyPr wrap="square">
            <a:spAutoFit/>
          </a:bodyPr>
          <a:lstStyle/>
          <a:p>
            <a:r>
              <a:rPr lang="en-US" b="1" dirty="0">
                <a:solidFill>
                  <a:schemeClr val="tx1">
                    <a:lumMod val="50000"/>
                    <a:lumOff val="50000"/>
                  </a:schemeClr>
                </a:solidFill>
                <a:latin typeface="Arial" panose="020B0604020202020204" pitchFamily="34" charset="0"/>
                <a:cs typeface="Arial" panose="020B0604020202020204" pitchFamily="34" charset="0"/>
              </a:rPr>
              <a:t>Production-Based Economy</a:t>
            </a:r>
          </a:p>
          <a:p>
            <a:pPr marL="285750" indent="-285750">
              <a:spcBef>
                <a:spcPts val="500"/>
              </a:spcBef>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The region has a strong manufacturing base that brings in investment from outside of the local region</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r>
              <a:rPr lang="en-US" b="1" dirty="0">
                <a:solidFill>
                  <a:schemeClr val="tx1">
                    <a:lumMod val="50000"/>
                    <a:lumOff val="50000"/>
                  </a:schemeClr>
                </a:solidFill>
                <a:latin typeface="Arial" panose="020B0604020202020204" pitchFamily="34" charset="0"/>
                <a:cs typeface="Arial" panose="020B0604020202020204" pitchFamily="34" charset="0"/>
              </a:rPr>
              <a:t>Implementation Infrastructure</a:t>
            </a:r>
          </a:p>
          <a:p>
            <a:pPr marL="285750" indent="-285750">
              <a:spcBef>
                <a:spcPts val="500"/>
              </a:spcBef>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There are several strategic partners within the region already engaged in economic development independently</a:t>
            </a:r>
          </a:p>
          <a:p>
            <a:endParaRPr lang="en-US" b="1" dirty="0">
              <a:latin typeface="Arial" panose="020B0604020202020204" pitchFamily="34" charset="0"/>
              <a:cs typeface="Arial" panose="020B0604020202020204" pitchFamily="34" charset="0"/>
            </a:endParaRPr>
          </a:p>
          <a:p>
            <a:r>
              <a:rPr lang="en-US" b="1" dirty="0">
                <a:solidFill>
                  <a:schemeClr val="tx1">
                    <a:lumMod val="50000"/>
                    <a:lumOff val="50000"/>
                  </a:schemeClr>
                </a:solidFill>
                <a:latin typeface="Arial" panose="020B0604020202020204" pitchFamily="34" charset="0"/>
                <a:cs typeface="Arial" panose="020B0604020202020204" pitchFamily="34" charset="0"/>
              </a:rPr>
              <a:t>Value Proposition</a:t>
            </a:r>
          </a:p>
          <a:p>
            <a:pPr marL="285750" indent="-285750">
              <a:spcBef>
                <a:spcPts val="500"/>
              </a:spcBef>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The MetroCOG region offers competitive residential, commercial, and industrial real estate pricing within the coastal CT/NY market</a:t>
            </a:r>
          </a:p>
        </p:txBody>
      </p:sp>
    </p:spTree>
    <p:extLst>
      <p:ext uri="{BB962C8B-B14F-4D97-AF65-F5344CB8AC3E}">
        <p14:creationId xmlns:p14="http://schemas.microsoft.com/office/powerpoint/2010/main" val="36029682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7593E55-0EEA-4EF5-A6DB-5FBA4E7DCDD1}"/>
              </a:ext>
            </a:extLst>
          </p:cNvPr>
          <p:cNvSpPr>
            <a:spLocks noGrp="1"/>
          </p:cNvSpPr>
          <p:nvPr>
            <p:ph type="body" idx="2"/>
          </p:nvPr>
        </p:nvSpPr>
        <p:spPr/>
        <p:txBody>
          <a:bodyPr>
            <a:noAutofit/>
          </a:bodyPr>
          <a:lstStyle/>
          <a:p>
            <a:pPr algn="ctr"/>
            <a:r>
              <a:rPr lang="en-US" sz="3200" dirty="0"/>
              <a:t>Swot Analysis - WEAKNESSES</a:t>
            </a:r>
          </a:p>
        </p:txBody>
      </p:sp>
      <p:sp>
        <p:nvSpPr>
          <p:cNvPr id="5" name="Text Placeholder 4">
            <a:extLst>
              <a:ext uri="{FF2B5EF4-FFF2-40B4-BE49-F238E27FC236}">
                <a16:creationId xmlns:a16="http://schemas.microsoft.com/office/drawing/2014/main" id="{128AAD55-772E-46C5-A4E7-419202E95DF3}"/>
              </a:ext>
            </a:extLst>
          </p:cNvPr>
          <p:cNvSpPr>
            <a:spLocks noGrp="1"/>
          </p:cNvSpPr>
          <p:nvPr>
            <p:ph type="body" idx="12"/>
          </p:nvPr>
        </p:nvSpPr>
        <p:spPr>
          <a:xfrm>
            <a:off x="524042" y="874296"/>
            <a:ext cx="11143916" cy="349318"/>
          </a:xfrm>
        </p:spPr>
        <p:txBody>
          <a:bodyPr>
            <a:noAutofit/>
          </a:bodyPr>
          <a:lstStyle/>
          <a:p>
            <a:pPr algn="ctr"/>
            <a:r>
              <a:rPr lang="en-US" sz="1800" dirty="0"/>
              <a:t>REGIONAL STRENGTHS, WEAKNESSES, OPPORTUNITIES &amp; THREATS </a:t>
            </a:r>
          </a:p>
        </p:txBody>
      </p:sp>
      <p:sp>
        <p:nvSpPr>
          <p:cNvPr id="8" name="TextBox 7">
            <a:extLst>
              <a:ext uri="{FF2B5EF4-FFF2-40B4-BE49-F238E27FC236}">
                <a16:creationId xmlns:a16="http://schemas.microsoft.com/office/drawing/2014/main" id="{A386341F-96B2-42DD-8C0E-0A8447A5A7CF}"/>
              </a:ext>
            </a:extLst>
          </p:cNvPr>
          <p:cNvSpPr txBox="1"/>
          <p:nvPr/>
        </p:nvSpPr>
        <p:spPr>
          <a:xfrm>
            <a:off x="524042" y="1466829"/>
            <a:ext cx="5281140" cy="4580741"/>
          </a:xfrm>
          <a:prstGeom prst="rect">
            <a:avLst/>
          </a:prstGeom>
          <a:noFill/>
        </p:spPr>
        <p:txBody>
          <a:bodyPr wrap="square">
            <a:spAutoFit/>
          </a:bodyPr>
          <a:lstStyle/>
          <a:p>
            <a:r>
              <a:rPr lang="en-US" b="1" dirty="0">
                <a:solidFill>
                  <a:schemeClr val="tx1">
                    <a:lumMod val="50000"/>
                    <a:lumOff val="50000"/>
                  </a:schemeClr>
                </a:solidFill>
                <a:latin typeface="Arial" panose="020B0604020202020204" pitchFamily="34" charset="0"/>
                <a:cs typeface="Arial" panose="020B0604020202020204" pitchFamily="34" charset="0"/>
              </a:rPr>
              <a:t>Unified Vision</a:t>
            </a:r>
          </a:p>
          <a:p>
            <a:pPr marL="285750" indent="-285750">
              <a:spcBef>
                <a:spcPts val="500"/>
              </a:spcBef>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The MetroCOG region lacks a defined economic development vision and priorities, with various market sectors and individual municipalities being self-reliant for promotion, retention, and recruitment</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r>
              <a:rPr lang="en-US" b="1" dirty="0">
                <a:solidFill>
                  <a:schemeClr val="tx1">
                    <a:lumMod val="50000"/>
                    <a:lumOff val="50000"/>
                  </a:schemeClr>
                </a:solidFill>
                <a:latin typeface="Arial" panose="020B0604020202020204" pitchFamily="34" charset="0"/>
                <a:cs typeface="Arial" panose="020B0604020202020204" pitchFamily="34" charset="0"/>
              </a:rPr>
              <a:t>Coordination/Cooperation</a:t>
            </a:r>
          </a:p>
          <a:p>
            <a:pPr marL="285750" indent="-285750">
              <a:spcBef>
                <a:spcPts val="500"/>
              </a:spcBef>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Economic development coordination and information-sharing between municipalities is not optimal, with most coordination occurring organically based on personal relationships</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r>
              <a:rPr lang="en-US" b="1" dirty="0">
                <a:solidFill>
                  <a:schemeClr val="tx1">
                    <a:lumMod val="50000"/>
                    <a:lumOff val="50000"/>
                  </a:schemeClr>
                </a:solidFill>
                <a:latin typeface="Arial" panose="020B0604020202020204" pitchFamily="34" charset="0"/>
                <a:cs typeface="Arial" panose="020B0604020202020204" pitchFamily="34" charset="0"/>
              </a:rPr>
              <a:t>Physical Inventory</a:t>
            </a:r>
          </a:p>
          <a:p>
            <a:pPr marL="285750" indent="-285750">
              <a:spcBef>
                <a:spcPts val="500"/>
              </a:spcBef>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Mismatch between supply and demand; functional obsolescence, limited land availability, financial feasibility</a:t>
            </a:r>
          </a:p>
        </p:txBody>
      </p:sp>
      <p:sp>
        <p:nvSpPr>
          <p:cNvPr id="10" name="TextBox 9">
            <a:extLst>
              <a:ext uri="{FF2B5EF4-FFF2-40B4-BE49-F238E27FC236}">
                <a16:creationId xmlns:a16="http://schemas.microsoft.com/office/drawing/2014/main" id="{9907B1A2-0966-4DF2-963B-CCBF82676BEC}"/>
              </a:ext>
            </a:extLst>
          </p:cNvPr>
          <p:cNvSpPr txBox="1"/>
          <p:nvPr/>
        </p:nvSpPr>
        <p:spPr>
          <a:xfrm>
            <a:off x="6112043" y="1466829"/>
            <a:ext cx="5571957" cy="3293209"/>
          </a:xfrm>
          <a:prstGeom prst="rect">
            <a:avLst/>
          </a:prstGeom>
          <a:noFill/>
        </p:spPr>
        <p:txBody>
          <a:bodyPr wrap="square">
            <a:spAutoFit/>
          </a:bodyPr>
          <a:lstStyle/>
          <a:p>
            <a:r>
              <a:rPr lang="en-US" b="1" dirty="0">
                <a:solidFill>
                  <a:schemeClr val="tx1">
                    <a:lumMod val="50000"/>
                    <a:lumOff val="50000"/>
                  </a:schemeClr>
                </a:solidFill>
                <a:latin typeface="Arial" panose="020B0604020202020204" pitchFamily="34" charset="0"/>
                <a:cs typeface="Arial" panose="020B0604020202020204" pitchFamily="34" charset="0"/>
              </a:rPr>
              <a:t>Public Perception</a:t>
            </a:r>
          </a:p>
          <a:p>
            <a:pPr marL="285750" indent="-285750">
              <a:spcBef>
                <a:spcPts val="500"/>
              </a:spcBef>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There is a negative connotation associated with Bridgeport that is carried both inside and outside the region. However, much of this perception does not reflect the reality of conditions in the city today</a:t>
            </a:r>
          </a:p>
          <a:p>
            <a:endParaRPr lang="en-US" dirty="0">
              <a:latin typeface="Arial" panose="020B0604020202020204" pitchFamily="34" charset="0"/>
              <a:cs typeface="Arial" panose="020B0604020202020204" pitchFamily="34" charset="0"/>
            </a:endParaRPr>
          </a:p>
          <a:p>
            <a:r>
              <a:rPr lang="en-US" b="1" dirty="0">
                <a:solidFill>
                  <a:schemeClr val="tx1">
                    <a:lumMod val="50000"/>
                    <a:lumOff val="50000"/>
                  </a:schemeClr>
                </a:solidFill>
                <a:latin typeface="Arial" panose="020B0604020202020204" pitchFamily="34" charset="0"/>
                <a:cs typeface="Arial" panose="020B0604020202020204" pitchFamily="34" charset="0"/>
              </a:rPr>
              <a:t>Lifestyle Options</a:t>
            </a:r>
          </a:p>
          <a:p>
            <a:pPr marL="285750" indent="-285750">
              <a:spcBef>
                <a:spcPts val="500"/>
              </a:spcBef>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The region offers a strong quality of life… for some.  It lacks the diversity of live-work-play opportunities that appeals to those entering the workforce as well as the retiring generation seeking stronger live-work-play options</a:t>
            </a:r>
          </a:p>
        </p:txBody>
      </p:sp>
    </p:spTree>
    <p:extLst>
      <p:ext uri="{BB962C8B-B14F-4D97-AF65-F5344CB8AC3E}">
        <p14:creationId xmlns:p14="http://schemas.microsoft.com/office/powerpoint/2010/main" val="2764784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7593E55-0EEA-4EF5-A6DB-5FBA4E7DCDD1}"/>
              </a:ext>
            </a:extLst>
          </p:cNvPr>
          <p:cNvSpPr>
            <a:spLocks noGrp="1"/>
          </p:cNvSpPr>
          <p:nvPr>
            <p:ph type="body" idx="2"/>
          </p:nvPr>
        </p:nvSpPr>
        <p:spPr/>
        <p:txBody>
          <a:bodyPr>
            <a:noAutofit/>
          </a:bodyPr>
          <a:lstStyle/>
          <a:p>
            <a:pPr algn="ctr"/>
            <a:r>
              <a:rPr lang="en-US" sz="3200" dirty="0"/>
              <a:t>Swot Analysis - OPPORTUNITIES</a:t>
            </a:r>
          </a:p>
        </p:txBody>
      </p:sp>
      <p:sp>
        <p:nvSpPr>
          <p:cNvPr id="5" name="Text Placeholder 4">
            <a:extLst>
              <a:ext uri="{FF2B5EF4-FFF2-40B4-BE49-F238E27FC236}">
                <a16:creationId xmlns:a16="http://schemas.microsoft.com/office/drawing/2014/main" id="{128AAD55-772E-46C5-A4E7-419202E95DF3}"/>
              </a:ext>
            </a:extLst>
          </p:cNvPr>
          <p:cNvSpPr>
            <a:spLocks noGrp="1"/>
          </p:cNvSpPr>
          <p:nvPr>
            <p:ph type="body" idx="12"/>
          </p:nvPr>
        </p:nvSpPr>
        <p:spPr>
          <a:xfrm>
            <a:off x="524042" y="874296"/>
            <a:ext cx="11143916" cy="349318"/>
          </a:xfrm>
        </p:spPr>
        <p:txBody>
          <a:bodyPr>
            <a:noAutofit/>
          </a:bodyPr>
          <a:lstStyle/>
          <a:p>
            <a:pPr algn="ctr"/>
            <a:r>
              <a:rPr lang="en-US" sz="1800" dirty="0"/>
              <a:t>REGIONAL STRENGTHS, WEAKNESSES, OPPORTUNITIES &amp; THREATS </a:t>
            </a:r>
          </a:p>
        </p:txBody>
      </p:sp>
      <p:sp>
        <p:nvSpPr>
          <p:cNvPr id="7" name="TextBox 6">
            <a:extLst>
              <a:ext uri="{FF2B5EF4-FFF2-40B4-BE49-F238E27FC236}">
                <a16:creationId xmlns:a16="http://schemas.microsoft.com/office/drawing/2014/main" id="{4EA5610A-E938-4210-A0C2-F3DDA7950D14}"/>
              </a:ext>
            </a:extLst>
          </p:cNvPr>
          <p:cNvSpPr txBox="1"/>
          <p:nvPr/>
        </p:nvSpPr>
        <p:spPr>
          <a:xfrm>
            <a:off x="524042" y="1468469"/>
            <a:ext cx="4920412" cy="4921860"/>
          </a:xfrm>
          <a:prstGeom prst="rect">
            <a:avLst/>
          </a:prstGeom>
          <a:noFill/>
        </p:spPr>
        <p:txBody>
          <a:bodyPr wrap="square">
            <a:spAutoFit/>
          </a:bodyPr>
          <a:lstStyle/>
          <a:p>
            <a:r>
              <a:rPr lang="en-US" b="1" dirty="0">
                <a:solidFill>
                  <a:schemeClr val="tx1">
                    <a:lumMod val="50000"/>
                    <a:lumOff val="50000"/>
                  </a:schemeClr>
                </a:solidFill>
                <a:latin typeface="Arial" panose="020B0604020202020204" pitchFamily="34" charset="0"/>
                <a:cs typeface="Arial" panose="020B0604020202020204" pitchFamily="34" charset="0"/>
              </a:rPr>
              <a:t>Bridgeport</a:t>
            </a:r>
          </a:p>
          <a:p>
            <a:pPr marL="285750" indent="-285750">
              <a:spcBef>
                <a:spcPts val="500"/>
              </a:spcBef>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The City is the economic center of the region.  As its economic development prospects rise, so will those of the surrounding Towns</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r>
              <a:rPr lang="en-US" b="1" dirty="0">
                <a:solidFill>
                  <a:schemeClr val="tx1">
                    <a:lumMod val="50000"/>
                    <a:lumOff val="50000"/>
                  </a:schemeClr>
                </a:solidFill>
                <a:latin typeface="Arial" panose="020B0604020202020204" pitchFamily="34" charset="0"/>
                <a:cs typeface="Arial" panose="020B0604020202020204" pitchFamily="34" charset="0"/>
              </a:rPr>
              <a:t>Redevelopment</a:t>
            </a:r>
          </a:p>
          <a:p>
            <a:pPr marL="285750" indent="-285750">
              <a:spcBef>
                <a:spcPts val="500"/>
              </a:spcBef>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What new development and redevelopment Bridgeport has experienced has thrived, indicating there is demand for businesses and people to want to visit, live, and work</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r>
              <a:rPr lang="en-US" b="1" dirty="0">
                <a:solidFill>
                  <a:schemeClr val="tx1">
                    <a:lumMod val="50000"/>
                    <a:lumOff val="50000"/>
                  </a:schemeClr>
                </a:solidFill>
                <a:latin typeface="Arial" panose="020B0604020202020204" pitchFamily="34" charset="0"/>
                <a:cs typeface="Arial" panose="020B0604020202020204" pitchFamily="34" charset="0"/>
              </a:rPr>
              <a:t>Local Talent</a:t>
            </a:r>
          </a:p>
          <a:p>
            <a:pPr marL="285750" indent="-285750">
              <a:spcBef>
                <a:spcPts val="500"/>
              </a:spcBef>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Better connecting BRE (Business </a:t>
            </a:r>
            <a:r>
              <a:rPr lang="en-US" sz="1600">
                <a:latin typeface="Arial" panose="020B0604020202020204" pitchFamily="34" charset="0"/>
                <a:cs typeface="Arial" panose="020B0604020202020204" pitchFamily="34" charset="0"/>
              </a:rPr>
              <a:t>Retention Expansion) </a:t>
            </a:r>
            <a:r>
              <a:rPr lang="en-US" sz="1600" dirty="0">
                <a:latin typeface="Arial" panose="020B0604020202020204" pitchFamily="34" charset="0"/>
                <a:cs typeface="Arial" panose="020B0604020202020204" pitchFamily="34" charset="0"/>
              </a:rPr>
              <a:t>and recruitment to workforce development and the institutions of higher education could help to alleviate the graying of the current workforce and provide opportunities to those already living locally</a:t>
            </a:r>
          </a:p>
        </p:txBody>
      </p:sp>
      <p:sp>
        <p:nvSpPr>
          <p:cNvPr id="9" name="TextBox 8">
            <a:extLst>
              <a:ext uri="{FF2B5EF4-FFF2-40B4-BE49-F238E27FC236}">
                <a16:creationId xmlns:a16="http://schemas.microsoft.com/office/drawing/2014/main" id="{AE4D462F-FC9A-4FA1-91E9-1045F492CD89}"/>
              </a:ext>
            </a:extLst>
          </p:cNvPr>
          <p:cNvSpPr txBox="1"/>
          <p:nvPr/>
        </p:nvSpPr>
        <p:spPr>
          <a:xfrm>
            <a:off x="5704514" y="1468469"/>
            <a:ext cx="6350465" cy="4580741"/>
          </a:xfrm>
          <a:prstGeom prst="rect">
            <a:avLst/>
          </a:prstGeom>
          <a:noFill/>
        </p:spPr>
        <p:txBody>
          <a:bodyPr wrap="square">
            <a:spAutoFit/>
          </a:bodyPr>
          <a:lstStyle/>
          <a:p>
            <a:r>
              <a:rPr lang="en-US" b="1" dirty="0">
                <a:solidFill>
                  <a:schemeClr val="tx1">
                    <a:lumMod val="50000"/>
                    <a:lumOff val="50000"/>
                  </a:schemeClr>
                </a:solidFill>
                <a:latin typeface="Arial" panose="020B0604020202020204" pitchFamily="34" charset="0"/>
                <a:cs typeface="Arial" panose="020B0604020202020204" pitchFamily="34" charset="0"/>
              </a:rPr>
              <a:t>Entrepreneurial Development</a:t>
            </a:r>
          </a:p>
          <a:p>
            <a:pPr marL="285750" indent="-285750">
              <a:spcBef>
                <a:spcPts val="500"/>
              </a:spcBef>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There are formal and informal business development efforts already underway in the region.  Creating a coordinated effort to identify, support, and grow new businesses could improve talent and investment retention regionally</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r>
              <a:rPr lang="en-US" b="1" dirty="0">
                <a:solidFill>
                  <a:schemeClr val="tx1">
                    <a:lumMod val="50000"/>
                    <a:lumOff val="50000"/>
                  </a:schemeClr>
                </a:solidFill>
                <a:latin typeface="Arial" panose="020B0604020202020204" pitchFamily="34" charset="0"/>
                <a:cs typeface="Arial" panose="020B0604020202020204" pitchFamily="34" charset="0"/>
              </a:rPr>
              <a:t>Catalyst Sites</a:t>
            </a:r>
          </a:p>
          <a:p>
            <a:pPr marL="285750" indent="-285750">
              <a:spcBef>
                <a:spcPts val="500"/>
              </a:spcBef>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There are a few land assets in prime locations that could catalyze further investment. Creating the appropriate strategy to activate these locations should be a priority</a:t>
            </a:r>
          </a:p>
          <a:p>
            <a:endParaRPr lang="en-US" dirty="0">
              <a:latin typeface="Arial" panose="020B0604020202020204" pitchFamily="34" charset="0"/>
              <a:cs typeface="Arial" panose="020B0604020202020204" pitchFamily="34" charset="0"/>
            </a:endParaRPr>
          </a:p>
          <a:p>
            <a:r>
              <a:rPr lang="en-US" b="1" dirty="0">
                <a:solidFill>
                  <a:schemeClr val="tx1">
                    <a:lumMod val="50000"/>
                    <a:lumOff val="50000"/>
                  </a:schemeClr>
                </a:solidFill>
                <a:latin typeface="Arial" panose="020B0604020202020204" pitchFamily="34" charset="0"/>
                <a:cs typeface="Arial" panose="020B0604020202020204" pitchFamily="34" charset="0"/>
              </a:rPr>
              <a:t>Housing Type and Price Diversity</a:t>
            </a:r>
          </a:p>
          <a:p>
            <a:pPr marL="285750" indent="-285750">
              <a:spcBef>
                <a:spcPts val="500"/>
              </a:spcBef>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The region has a strong residential market that benefits from proximity and being a value alternative.  Creating the diversity of housing across all incomes will strengthen workforce attraction and retention</a:t>
            </a:r>
          </a:p>
        </p:txBody>
      </p:sp>
    </p:spTree>
    <p:extLst>
      <p:ext uri="{BB962C8B-B14F-4D97-AF65-F5344CB8AC3E}">
        <p14:creationId xmlns:p14="http://schemas.microsoft.com/office/powerpoint/2010/main" val="170789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7593E55-0EEA-4EF5-A6DB-5FBA4E7DCDD1}"/>
              </a:ext>
            </a:extLst>
          </p:cNvPr>
          <p:cNvSpPr>
            <a:spLocks noGrp="1"/>
          </p:cNvSpPr>
          <p:nvPr>
            <p:ph type="body" idx="2"/>
          </p:nvPr>
        </p:nvSpPr>
        <p:spPr/>
        <p:txBody>
          <a:bodyPr>
            <a:noAutofit/>
          </a:bodyPr>
          <a:lstStyle/>
          <a:p>
            <a:pPr algn="ctr"/>
            <a:r>
              <a:rPr lang="en-US" sz="3200" dirty="0"/>
              <a:t>Swot Analysis – THREATS</a:t>
            </a:r>
          </a:p>
        </p:txBody>
      </p:sp>
      <p:sp>
        <p:nvSpPr>
          <p:cNvPr id="5" name="Text Placeholder 4">
            <a:extLst>
              <a:ext uri="{FF2B5EF4-FFF2-40B4-BE49-F238E27FC236}">
                <a16:creationId xmlns:a16="http://schemas.microsoft.com/office/drawing/2014/main" id="{128AAD55-772E-46C5-A4E7-419202E95DF3}"/>
              </a:ext>
            </a:extLst>
          </p:cNvPr>
          <p:cNvSpPr>
            <a:spLocks noGrp="1"/>
          </p:cNvSpPr>
          <p:nvPr>
            <p:ph type="body" idx="12"/>
          </p:nvPr>
        </p:nvSpPr>
        <p:spPr>
          <a:xfrm>
            <a:off x="524042" y="874296"/>
            <a:ext cx="11143916" cy="349318"/>
          </a:xfrm>
        </p:spPr>
        <p:txBody>
          <a:bodyPr>
            <a:noAutofit/>
          </a:bodyPr>
          <a:lstStyle/>
          <a:p>
            <a:pPr algn="ctr"/>
            <a:r>
              <a:rPr lang="en-US" sz="1800" dirty="0"/>
              <a:t>REGIONAL STRENGTHS, WEAKNESSES, OPPORTUNITIES &amp; THREATS </a:t>
            </a:r>
          </a:p>
        </p:txBody>
      </p:sp>
      <p:sp>
        <p:nvSpPr>
          <p:cNvPr id="8" name="TextBox 7">
            <a:extLst>
              <a:ext uri="{FF2B5EF4-FFF2-40B4-BE49-F238E27FC236}">
                <a16:creationId xmlns:a16="http://schemas.microsoft.com/office/drawing/2014/main" id="{B8BBFE7E-6BE4-47D4-BCCD-09B5BFC71A9F}"/>
              </a:ext>
            </a:extLst>
          </p:cNvPr>
          <p:cNvSpPr txBox="1"/>
          <p:nvPr/>
        </p:nvSpPr>
        <p:spPr>
          <a:xfrm>
            <a:off x="524042" y="1510203"/>
            <a:ext cx="5055372" cy="4675639"/>
          </a:xfrm>
          <a:prstGeom prst="rect">
            <a:avLst/>
          </a:prstGeom>
          <a:noFill/>
        </p:spPr>
        <p:txBody>
          <a:bodyPr wrap="square">
            <a:spAutoFit/>
          </a:bodyPr>
          <a:lstStyle/>
          <a:p>
            <a:r>
              <a:rPr lang="en-US" b="1" dirty="0">
                <a:solidFill>
                  <a:schemeClr val="tx1">
                    <a:lumMod val="50000"/>
                    <a:lumOff val="50000"/>
                  </a:schemeClr>
                </a:solidFill>
                <a:latin typeface="Arial" panose="020B0604020202020204" pitchFamily="34" charset="0"/>
                <a:cs typeface="Arial" panose="020B0604020202020204" pitchFamily="34" charset="0"/>
              </a:rPr>
              <a:t>Regional Execution</a:t>
            </a:r>
          </a:p>
          <a:p>
            <a:pPr marL="285750" indent="-285750">
              <a:spcBef>
                <a:spcPts val="500"/>
              </a:spcBef>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Currently, it appears there is no organization that is well suited (both from a capacity and capability perspective) to execute a regional economic development strategy</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r>
              <a:rPr lang="en-US" b="1" dirty="0">
                <a:solidFill>
                  <a:schemeClr val="tx1">
                    <a:lumMod val="50000"/>
                    <a:lumOff val="50000"/>
                  </a:schemeClr>
                </a:solidFill>
                <a:latin typeface="Arial" panose="020B0604020202020204" pitchFamily="34" charset="0"/>
                <a:cs typeface="Arial" panose="020B0604020202020204" pitchFamily="34" charset="0"/>
              </a:rPr>
              <a:t>Intra-Region Competition</a:t>
            </a:r>
          </a:p>
          <a:p>
            <a:pPr marL="285750" indent="-285750">
              <a:spcBef>
                <a:spcPts val="500"/>
              </a:spcBef>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There is a tendency in the region for business attraction as “winner take all” with towns competing instead of viewing things through a regional lens</a:t>
            </a:r>
          </a:p>
          <a:p>
            <a:endParaRPr lang="en-US" dirty="0">
              <a:latin typeface="Arial" panose="020B0604020202020204" pitchFamily="34" charset="0"/>
              <a:cs typeface="Arial" panose="020B0604020202020204" pitchFamily="34" charset="0"/>
            </a:endParaRPr>
          </a:p>
          <a:p>
            <a:r>
              <a:rPr lang="en-US" b="1" dirty="0">
                <a:solidFill>
                  <a:schemeClr val="tx1">
                    <a:lumMod val="50000"/>
                    <a:lumOff val="50000"/>
                  </a:schemeClr>
                </a:solidFill>
                <a:latin typeface="Arial" panose="020B0604020202020204" pitchFamily="34" charset="0"/>
                <a:cs typeface="Arial" panose="020B0604020202020204" pitchFamily="34" charset="0"/>
              </a:rPr>
              <a:t>Aging Workforce</a:t>
            </a:r>
          </a:p>
          <a:p>
            <a:pPr marL="285750" indent="-285750">
              <a:spcBef>
                <a:spcPts val="500"/>
              </a:spcBef>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The work force is rapidly graying with many workers reaching retirement age. If there are no workers to back fill these positions, the region’s economy is at risk for work shortages</a:t>
            </a:r>
          </a:p>
        </p:txBody>
      </p:sp>
      <p:sp>
        <p:nvSpPr>
          <p:cNvPr id="10" name="TextBox 9">
            <a:extLst>
              <a:ext uri="{FF2B5EF4-FFF2-40B4-BE49-F238E27FC236}">
                <a16:creationId xmlns:a16="http://schemas.microsoft.com/office/drawing/2014/main" id="{9DE6F8EC-F7F5-4F9C-B312-7F0D5C73A5EC}"/>
              </a:ext>
            </a:extLst>
          </p:cNvPr>
          <p:cNvSpPr txBox="1"/>
          <p:nvPr/>
        </p:nvSpPr>
        <p:spPr>
          <a:xfrm>
            <a:off x="6096000" y="1510203"/>
            <a:ext cx="5475914" cy="4183196"/>
          </a:xfrm>
          <a:prstGeom prst="rect">
            <a:avLst/>
          </a:prstGeom>
          <a:noFill/>
        </p:spPr>
        <p:txBody>
          <a:bodyPr wrap="square">
            <a:spAutoFit/>
          </a:bodyPr>
          <a:lstStyle/>
          <a:p>
            <a:r>
              <a:rPr lang="en-US" b="1" dirty="0">
                <a:solidFill>
                  <a:schemeClr val="tx1">
                    <a:lumMod val="50000"/>
                    <a:lumOff val="50000"/>
                  </a:schemeClr>
                </a:solidFill>
                <a:latin typeface="Arial" panose="020B0604020202020204" pitchFamily="34" charset="0"/>
                <a:cs typeface="Arial" panose="020B0604020202020204" pitchFamily="34" charset="0"/>
              </a:rPr>
              <a:t>Housing Affordability </a:t>
            </a:r>
          </a:p>
          <a:p>
            <a:pPr marL="285750" indent="-285750">
              <a:spcBef>
                <a:spcPts val="500"/>
              </a:spcBef>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Despite being a lower cost alternative, a considerable portion of residents are cost burdened. This puts undue financial stress on area residents that could have negative economic impacts</a:t>
            </a:r>
          </a:p>
          <a:p>
            <a:endParaRPr lang="en-US" dirty="0">
              <a:latin typeface="Arial" panose="020B0604020202020204" pitchFamily="34" charset="0"/>
              <a:cs typeface="Arial" panose="020B0604020202020204" pitchFamily="34" charset="0"/>
            </a:endParaRPr>
          </a:p>
          <a:p>
            <a:r>
              <a:rPr lang="en-US" b="1" dirty="0">
                <a:solidFill>
                  <a:schemeClr val="tx1">
                    <a:lumMod val="50000"/>
                    <a:lumOff val="50000"/>
                  </a:schemeClr>
                </a:solidFill>
                <a:latin typeface="Arial" panose="020B0604020202020204" pitchFamily="34" charset="0"/>
                <a:cs typeface="Arial" panose="020B0604020202020204" pitchFamily="34" charset="0"/>
              </a:rPr>
              <a:t>Parochialism</a:t>
            </a:r>
          </a:p>
          <a:p>
            <a:pPr marL="285750" indent="-285750">
              <a:spcBef>
                <a:spcPts val="500"/>
              </a:spcBef>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While there are engaged partners working in specific sectors and within the individual municipalities, almost all efforts are municipally focused</a:t>
            </a:r>
          </a:p>
          <a:p>
            <a:endParaRPr lang="en-US" b="1" dirty="0">
              <a:latin typeface="Arial" panose="020B0604020202020204" pitchFamily="34" charset="0"/>
              <a:cs typeface="Arial" panose="020B0604020202020204" pitchFamily="34" charset="0"/>
            </a:endParaRPr>
          </a:p>
          <a:p>
            <a:r>
              <a:rPr lang="en-US" b="1" dirty="0">
                <a:solidFill>
                  <a:schemeClr val="tx1">
                    <a:lumMod val="50000"/>
                    <a:lumOff val="50000"/>
                  </a:schemeClr>
                </a:solidFill>
                <a:latin typeface="Arial" panose="020B0604020202020204" pitchFamily="34" charset="0"/>
                <a:cs typeface="Arial" panose="020B0604020202020204" pitchFamily="34" charset="0"/>
              </a:rPr>
              <a:t>Funding Structure Challenges</a:t>
            </a:r>
          </a:p>
          <a:p>
            <a:pPr marL="285750" indent="-285750">
              <a:spcBef>
                <a:spcPts val="500"/>
              </a:spcBef>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The current mechanisms used to fund municipal operations act as a disincentive to inter-municipal economic development coordination and investment</a:t>
            </a:r>
          </a:p>
        </p:txBody>
      </p:sp>
    </p:spTree>
    <p:extLst>
      <p:ext uri="{BB962C8B-B14F-4D97-AF65-F5344CB8AC3E}">
        <p14:creationId xmlns:p14="http://schemas.microsoft.com/office/powerpoint/2010/main" val="5300211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7593E55-0EEA-4EF5-A6DB-5FBA4E7DCDD1}"/>
              </a:ext>
            </a:extLst>
          </p:cNvPr>
          <p:cNvSpPr>
            <a:spLocks noGrp="1"/>
          </p:cNvSpPr>
          <p:nvPr>
            <p:ph type="body" idx="2"/>
          </p:nvPr>
        </p:nvSpPr>
        <p:spPr/>
        <p:txBody>
          <a:bodyPr>
            <a:noAutofit/>
          </a:bodyPr>
          <a:lstStyle/>
          <a:p>
            <a:pPr algn="ctr"/>
            <a:r>
              <a:rPr lang="en-US" sz="3200" dirty="0"/>
              <a:t>TARGET INDUSTRIES</a:t>
            </a:r>
          </a:p>
        </p:txBody>
      </p:sp>
      <p:sp>
        <p:nvSpPr>
          <p:cNvPr id="5" name="Text Placeholder 4">
            <a:extLst>
              <a:ext uri="{FF2B5EF4-FFF2-40B4-BE49-F238E27FC236}">
                <a16:creationId xmlns:a16="http://schemas.microsoft.com/office/drawing/2014/main" id="{128AAD55-772E-46C5-A4E7-419202E95DF3}"/>
              </a:ext>
            </a:extLst>
          </p:cNvPr>
          <p:cNvSpPr>
            <a:spLocks noGrp="1"/>
          </p:cNvSpPr>
          <p:nvPr>
            <p:ph type="body" idx="12"/>
          </p:nvPr>
        </p:nvSpPr>
        <p:spPr/>
        <p:txBody>
          <a:bodyPr>
            <a:noAutofit/>
          </a:bodyPr>
          <a:lstStyle/>
          <a:p>
            <a:pPr algn="ctr"/>
            <a:r>
              <a:rPr lang="en-US" sz="1800" b="1" dirty="0"/>
              <a:t>PROPOSED 2021 CEDS TARGET INDUSTRIES</a:t>
            </a:r>
            <a:endParaRPr lang="en-US" sz="1800" dirty="0"/>
          </a:p>
          <a:p>
            <a:pPr algn="ctr"/>
            <a:endParaRPr lang="en-US" sz="1800" dirty="0"/>
          </a:p>
        </p:txBody>
      </p:sp>
      <p:sp>
        <p:nvSpPr>
          <p:cNvPr id="6" name="Text Placeholder 5">
            <a:extLst>
              <a:ext uri="{FF2B5EF4-FFF2-40B4-BE49-F238E27FC236}">
                <a16:creationId xmlns:a16="http://schemas.microsoft.com/office/drawing/2014/main" id="{0CB3F583-6C24-469E-9DFE-5ADA28DDF173}"/>
              </a:ext>
            </a:extLst>
          </p:cNvPr>
          <p:cNvSpPr txBox="1">
            <a:spLocks noGrp="1"/>
          </p:cNvSpPr>
          <p:nvPr>
            <p:ph type="body" idx="10"/>
          </p:nvPr>
        </p:nvSpPr>
        <p:spPr>
          <a:xfrm>
            <a:off x="588210" y="1320036"/>
            <a:ext cx="11142662" cy="4424288"/>
          </a:xfrm>
          <a:prstGeom prst="rect">
            <a:avLst/>
          </a:prstGeom>
          <a:noFill/>
        </p:spPr>
        <p:txBody>
          <a:bodyPr wrap="square" rtlCol="0">
            <a:spAutoFit/>
          </a:bodyPr>
          <a:lstStyle/>
          <a:p>
            <a:pPr marL="285750" indent="-285750">
              <a:lnSpc>
                <a:spcPct val="90000"/>
              </a:lnSpc>
              <a:buFont typeface="Wingdings" panose="05000000000000000000" pitchFamily="2" charset="2"/>
              <a:buChar char="§"/>
            </a:pPr>
            <a:r>
              <a:rPr lang="en-US" sz="2000" b="1" dirty="0"/>
              <a:t>Legacy Manufacturing</a:t>
            </a:r>
          </a:p>
          <a:p>
            <a:pPr marL="742950" lvl="1" indent="-285750">
              <a:lnSpc>
                <a:spcPct val="110000"/>
              </a:lnSpc>
              <a:spcAft>
                <a:spcPts val="600"/>
              </a:spcAft>
              <a:buFont typeface="Wingdings" panose="05000000000000000000" pitchFamily="2" charset="2"/>
              <a:buChar char="§"/>
            </a:pPr>
            <a:r>
              <a:rPr lang="en-US" sz="2000" dirty="0">
                <a:latin typeface="Arial" panose="020B0604020202020204" pitchFamily="34" charset="0"/>
                <a:cs typeface="Arial" panose="020B0604020202020204" pitchFamily="34" charset="0"/>
              </a:rPr>
              <a:t>Aerospace </a:t>
            </a:r>
          </a:p>
          <a:p>
            <a:pPr marL="742950" lvl="1" indent="-285750">
              <a:lnSpc>
                <a:spcPct val="110000"/>
              </a:lnSpc>
              <a:spcAft>
                <a:spcPts val="600"/>
              </a:spcAft>
              <a:buFont typeface="Wingdings" panose="05000000000000000000" pitchFamily="2" charset="2"/>
              <a:buChar char="§"/>
            </a:pPr>
            <a:r>
              <a:rPr lang="en-US" sz="2000" dirty="0">
                <a:latin typeface="Arial" panose="020B0604020202020204" pitchFamily="34" charset="0"/>
                <a:cs typeface="Arial" panose="020B0604020202020204" pitchFamily="34" charset="0"/>
              </a:rPr>
              <a:t>Medical Equipment and Supplies</a:t>
            </a:r>
          </a:p>
          <a:p>
            <a:pPr marL="742950" lvl="1" indent="-285750">
              <a:lnSpc>
                <a:spcPct val="110000"/>
              </a:lnSpc>
              <a:spcAft>
                <a:spcPts val="600"/>
              </a:spcAft>
              <a:buFont typeface="Wingdings" panose="05000000000000000000" pitchFamily="2" charset="2"/>
              <a:buChar char="§"/>
            </a:pPr>
            <a:r>
              <a:rPr lang="en-US" sz="2000" dirty="0">
                <a:latin typeface="Arial" panose="020B0604020202020204" pitchFamily="34" charset="0"/>
                <a:cs typeface="Arial" panose="020B0604020202020204" pitchFamily="34" charset="0"/>
              </a:rPr>
              <a:t>Intermediate Product Manufacturing</a:t>
            </a:r>
          </a:p>
          <a:p>
            <a:pPr marL="1200150" lvl="2" indent="-285750">
              <a:lnSpc>
                <a:spcPct val="100000"/>
              </a:lnSpc>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Components used in manufacturing of final products</a:t>
            </a:r>
          </a:p>
          <a:p>
            <a:pPr marL="1200150" lvl="2" indent="-285750">
              <a:lnSpc>
                <a:spcPct val="100000"/>
              </a:lnSpc>
              <a:spcAft>
                <a:spcPts val="1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Items used in manufacturing process</a:t>
            </a:r>
          </a:p>
          <a:p>
            <a:pPr marL="285750" indent="-285750">
              <a:lnSpc>
                <a:spcPct val="90000"/>
              </a:lnSpc>
              <a:buFont typeface="Wingdings" panose="05000000000000000000" pitchFamily="2" charset="2"/>
              <a:buChar char="§"/>
            </a:pPr>
            <a:r>
              <a:rPr lang="en-US" sz="2000" b="1" dirty="0"/>
              <a:t>Consumables Manufacturing</a:t>
            </a:r>
          </a:p>
          <a:p>
            <a:pPr marL="285750" indent="-285750">
              <a:lnSpc>
                <a:spcPct val="90000"/>
              </a:lnSpc>
              <a:buFont typeface="Wingdings" panose="05000000000000000000" pitchFamily="2" charset="2"/>
              <a:buChar char="§"/>
            </a:pPr>
            <a:r>
              <a:rPr lang="en-US" sz="2000" b="1" dirty="0"/>
              <a:t>Healthcare</a:t>
            </a:r>
          </a:p>
          <a:p>
            <a:pPr marL="285750" indent="-285750">
              <a:lnSpc>
                <a:spcPct val="90000"/>
              </a:lnSpc>
              <a:buFont typeface="Wingdings" panose="05000000000000000000" pitchFamily="2" charset="2"/>
              <a:buChar char="§"/>
            </a:pPr>
            <a:r>
              <a:rPr lang="en-US" sz="2000" b="1" dirty="0"/>
              <a:t>Recreation and Leisure</a:t>
            </a:r>
          </a:p>
          <a:p>
            <a:endParaRPr lang="en-US" sz="2400" dirty="0">
              <a:latin typeface="Bahnschrift Light" panose="020B0502040204020203" pitchFamily="34" charset="0"/>
            </a:endParaRPr>
          </a:p>
        </p:txBody>
      </p:sp>
    </p:spTree>
    <p:extLst>
      <p:ext uri="{BB962C8B-B14F-4D97-AF65-F5344CB8AC3E}">
        <p14:creationId xmlns:p14="http://schemas.microsoft.com/office/powerpoint/2010/main" val="39796373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7593E55-0EEA-4EF5-A6DB-5FBA4E7DCDD1}"/>
              </a:ext>
            </a:extLst>
          </p:cNvPr>
          <p:cNvSpPr>
            <a:spLocks noGrp="1"/>
          </p:cNvSpPr>
          <p:nvPr>
            <p:ph type="body" idx="2"/>
          </p:nvPr>
        </p:nvSpPr>
        <p:spPr/>
        <p:txBody>
          <a:bodyPr>
            <a:noAutofit/>
          </a:bodyPr>
          <a:lstStyle/>
          <a:p>
            <a:pPr algn="ctr"/>
            <a:r>
              <a:rPr lang="en-US" sz="3200" dirty="0"/>
              <a:t>IMPLEMENTATION FRAMEWORK</a:t>
            </a:r>
          </a:p>
        </p:txBody>
      </p:sp>
      <p:sp>
        <p:nvSpPr>
          <p:cNvPr id="5" name="Text Placeholder 4">
            <a:extLst>
              <a:ext uri="{FF2B5EF4-FFF2-40B4-BE49-F238E27FC236}">
                <a16:creationId xmlns:a16="http://schemas.microsoft.com/office/drawing/2014/main" id="{128AAD55-772E-46C5-A4E7-419202E95DF3}"/>
              </a:ext>
            </a:extLst>
          </p:cNvPr>
          <p:cNvSpPr>
            <a:spLocks noGrp="1"/>
          </p:cNvSpPr>
          <p:nvPr>
            <p:ph type="body" idx="12"/>
          </p:nvPr>
        </p:nvSpPr>
        <p:spPr/>
        <p:txBody>
          <a:bodyPr>
            <a:noAutofit/>
          </a:bodyPr>
          <a:lstStyle/>
          <a:p>
            <a:pPr algn="ctr"/>
            <a:r>
              <a:rPr lang="en-US" sz="1800" dirty="0"/>
              <a:t>ORGANIZATION OF STRATEGIES</a:t>
            </a:r>
          </a:p>
        </p:txBody>
      </p:sp>
      <p:sp>
        <p:nvSpPr>
          <p:cNvPr id="6" name="Content Placeholder 4">
            <a:extLst>
              <a:ext uri="{FF2B5EF4-FFF2-40B4-BE49-F238E27FC236}">
                <a16:creationId xmlns:a16="http://schemas.microsoft.com/office/drawing/2014/main" id="{DE612DE3-7A2E-45A8-9274-625FA8C11D68}"/>
              </a:ext>
            </a:extLst>
          </p:cNvPr>
          <p:cNvSpPr>
            <a:spLocks noGrp="1"/>
          </p:cNvSpPr>
          <p:nvPr>
            <p:ph type="body" idx="10"/>
          </p:nvPr>
        </p:nvSpPr>
        <p:spPr>
          <a:xfrm>
            <a:off x="588963" y="1366838"/>
            <a:ext cx="11142662" cy="5186362"/>
          </a:xfrm>
        </p:spPr>
        <p:txBody>
          <a:bodyPr>
            <a:normAutofit fontScale="92500" lnSpcReduction="10000"/>
          </a:bodyPr>
          <a:lstStyle/>
          <a:p>
            <a:pPr>
              <a:spcAft>
                <a:spcPts val="600"/>
              </a:spcAft>
            </a:pPr>
            <a:r>
              <a:rPr lang="en-US" sz="1900" b="1" dirty="0"/>
              <a:t>1. Organization and Coordination</a:t>
            </a:r>
          </a:p>
          <a:p>
            <a:pPr marL="742950" lvl="1" indent="-285750">
              <a:lnSpc>
                <a:spcPct val="130000"/>
              </a:lnSpc>
              <a:spcAft>
                <a:spcPts val="1200"/>
              </a:spcAft>
              <a:buFont typeface="Wingdings" panose="05000000000000000000" pitchFamily="2" charset="2"/>
              <a:buChar char="§"/>
            </a:pPr>
            <a:r>
              <a:rPr lang="en-US" sz="1700" dirty="0">
                <a:latin typeface="Arial" panose="020B0604020202020204" pitchFamily="34" charset="0"/>
                <a:cs typeface="Arial" panose="020B0604020202020204" pitchFamily="34" charset="0"/>
              </a:rPr>
              <a:t>The internal and external efforts to maximize success</a:t>
            </a:r>
          </a:p>
          <a:p>
            <a:pPr>
              <a:spcAft>
                <a:spcPts val="600"/>
              </a:spcAft>
            </a:pPr>
            <a:r>
              <a:rPr lang="en-US" sz="1900" b="1" dirty="0"/>
              <a:t>2. Business Retention and Expansion</a:t>
            </a:r>
          </a:p>
          <a:p>
            <a:pPr marL="742950" lvl="1" indent="-285750">
              <a:lnSpc>
                <a:spcPct val="130000"/>
              </a:lnSpc>
              <a:spcAft>
                <a:spcPts val="1200"/>
              </a:spcAft>
              <a:buFont typeface="Wingdings" panose="05000000000000000000" pitchFamily="2" charset="2"/>
              <a:buChar char="§"/>
            </a:pPr>
            <a:r>
              <a:rPr lang="en-US" sz="1700" dirty="0">
                <a:latin typeface="Arial" panose="020B0604020202020204" pitchFamily="34" charset="0"/>
                <a:cs typeface="Arial" panose="020B0604020202020204" pitchFamily="34" charset="0"/>
              </a:rPr>
              <a:t>Retaining and growing the businesses we already have</a:t>
            </a:r>
          </a:p>
          <a:p>
            <a:pPr>
              <a:spcAft>
                <a:spcPts val="600"/>
              </a:spcAft>
            </a:pPr>
            <a:r>
              <a:rPr lang="en-US" sz="1900" b="1" dirty="0"/>
              <a:t>3. Business Recruitment and Attraction</a:t>
            </a:r>
          </a:p>
          <a:p>
            <a:pPr marL="742950" lvl="1" indent="-285750">
              <a:lnSpc>
                <a:spcPct val="130000"/>
              </a:lnSpc>
              <a:spcAft>
                <a:spcPts val="1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Proactively marketing to potential new corporate residents</a:t>
            </a:r>
          </a:p>
          <a:p>
            <a:pPr>
              <a:spcAft>
                <a:spcPts val="600"/>
              </a:spcAft>
            </a:pPr>
            <a:r>
              <a:rPr lang="en-US" sz="1900" b="1" dirty="0"/>
              <a:t>4.  Asset Development</a:t>
            </a:r>
          </a:p>
          <a:p>
            <a:pPr marL="742950" lvl="1" indent="-285750">
              <a:lnSpc>
                <a:spcPct val="130000"/>
              </a:lnSpc>
              <a:spcAft>
                <a:spcPts val="1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Strategies on best positioning physical assets in the region</a:t>
            </a:r>
          </a:p>
          <a:p>
            <a:pPr>
              <a:spcAft>
                <a:spcPts val="600"/>
              </a:spcAft>
            </a:pPr>
            <a:r>
              <a:rPr lang="en-US" sz="1900" b="1" dirty="0"/>
              <a:t>5. Workforce Development </a:t>
            </a:r>
          </a:p>
          <a:p>
            <a:pPr marL="742950" lvl="1" indent="-285750">
              <a:lnSpc>
                <a:spcPct val="130000"/>
              </a:lnSpc>
              <a:spcAft>
                <a:spcPts val="1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The financial, regulatory, and policy action opportunities</a:t>
            </a:r>
          </a:p>
          <a:p>
            <a:pPr>
              <a:spcAft>
                <a:spcPts val="600"/>
              </a:spcAft>
            </a:pPr>
            <a:r>
              <a:rPr lang="en-US" sz="1900" b="1" dirty="0"/>
              <a:t>6. Outreach, Communication, and Marketing</a:t>
            </a:r>
          </a:p>
          <a:p>
            <a:pPr marL="742950" lvl="1" indent="-285750">
              <a:lnSpc>
                <a:spcPct val="130000"/>
              </a:lnSpc>
              <a:spcAft>
                <a:spcPts val="1200"/>
              </a:spcAft>
              <a:buFont typeface="Wingdings" panose="05000000000000000000" pitchFamily="2" charset="2"/>
              <a:buChar char="§"/>
            </a:pPr>
            <a:r>
              <a:rPr lang="en-US" sz="1700" dirty="0">
                <a:latin typeface="Arial" panose="020B0604020202020204" pitchFamily="34" charset="0"/>
                <a:cs typeface="Arial" panose="020B0604020202020204" pitchFamily="34" charset="0"/>
              </a:rPr>
              <a:t>Efforts to increase awareness of MetroCOG and its vision</a:t>
            </a:r>
          </a:p>
          <a:p>
            <a:pPr lvl="1" algn="ctr"/>
            <a:endParaRPr lang="en-US" sz="1800" dirty="0"/>
          </a:p>
        </p:txBody>
      </p:sp>
    </p:spTree>
    <p:extLst>
      <p:ext uri="{BB962C8B-B14F-4D97-AF65-F5344CB8AC3E}">
        <p14:creationId xmlns:p14="http://schemas.microsoft.com/office/powerpoint/2010/main" val="459400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7593E55-0EEA-4EF5-A6DB-5FBA4E7DCDD1}"/>
              </a:ext>
            </a:extLst>
          </p:cNvPr>
          <p:cNvSpPr>
            <a:spLocks noGrp="1"/>
          </p:cNvSpPr>
          <p:nvPr>
            <p:ph type="body" idx="2"/>
          </p:nvPr>
        </p:nvSpPr>
        <p:spPr/>
        <p:txBody>
          <a:bodyPr>
            <a:noAutofit/>
          </a:bodyPr>
          <a:lstStyle/>
          <a:p>
            <a:pPr algn="ctr"/>
            <a:r>
              <a:rPr lang="en-US" sz="3200" dirty="0"/>
              <a:t>IMPLEMENTATION FRAMEWORK</a:t>
            </a:r>
          </a:p>
        </p:txBody>
      </p:sp>
      <p:sp>
        <p:nvSpPr>
          <p:cNvPr id="5" name="Text Placeholder 4">
            <a:extLst>
              <a:ext uri="{FF2B5EF4-FFF2-40B4-BE49-F238E27FC236}">
                <a16:creationId xmlns:a16="http://schemas.microsoft.com/office/drawing/2014/main" id="{128AAD55-772E-46C5-A4E7-419202E95DF3}"/>
              </a:ext>
            </a:extLst>
          </p:cNvPr>
          <p:cNvSpPr>
            <a:spLocks noGrp="1"/>
          </p:cNvSpPr>
          <p:nvPr>
            <p:ph type="body" idx="12"/>
          </p:nvPr>
        </p:nvSpPr>
        <p:spPr/>
        <p:txBody>
          <a:bodyPr>
            <a:noAutofit/>
          </a:bodyPr>
          <a:lstStyle/>
          <a:p>
            <a:pPr algn="ctr"/>
            <a:r>
              <a:rPr lang="en-US" sz="1800" dirty="0"/>
              <a:t>PRIORITY ACTIONS</a:t>
            </a:r>
          </a:p>
        </p:txBody>
      </p:sp>
      <p:sp>
        <p:nvSpPr>
          <p:cNvPr id="6" name="Content Placeholder 4">
            <a:extLst>
              <a:ext uri="{FF2B5EF4-FFF2-40B4-BE49-F238E27FC236}">
                <a16:creationId xmlns:a16="http://schemas.microsoft.com/office/drawing/2014/main" id="{DE612DE3-7A2E-45A8-9274-625FA8C11D68}"/>
              </a:ext>
            </a:extLst>
          </p:cNvPr>
          <p:cNvSpPr>
            <a:spLocks noGrp="1"/>
          </p:cNvSpPr>
          <p:nvPr>
            <p:ph type="body" idx="10"/>
          </p:nvPr>
        </p:nvSpPr>
        <p:spPr>
          <a:xfrm>
            <a:off x="589464" y="1290637"/>
            <a:ext cx="11142662" cy="5186362"/>
          </a:xfrm>
        </p:spPr>
        <p:txBody>
          <a:bodyPr>
            <a:normAutofit fontScale="70000" lnSpcReduction="20000"/>
          </a:bodyPr>
          <a:lstStyle/>
          <a:p>
            <a:pPr marL="285750" indent="-285750">
              <a:lnSpc>
                <a:spcPct val="120000"/>
              </a:lnSpc>
              <a:buFont typeface="Wingdings" panose="05000000000000000000" pitchFamily="2" charset="2"/>
              <a:buChar char="§"/>
            </a:pPr>
            <a:r>
              <a:rPr lang="en-US" sz="2600" b="1" dirty="0"/>
              <a:t>Regionalism</a:t>
            </a:r>
          </a:p>
          <a:p>
            <a:pPr marL="742950" lvl="1" indent="-285750">
              <a:lnSpc>
                <a:spcPct val="120000"/>
              </a:lnSpc>
              <a:spcAft>
                <a:spcPts val="600"/>
              </a:spcAft>
              <a:buFont typeface="Wingdings" panose="05000000000000000000" pitchFamily="2" charset="2"/>
              <a:buChar char="§"/>
            </a:pPr>
            <a:r>
              <a:rPr lang="en-US" sz="2200" dirty="0">
                <a:latin typeface="Arial" panose="020B0604020202020204" pitchFamily="34" charset="0"/>
                <a:cs typeface="Arial" panose="020B0604020202020204" pitchFamily="34" charset="0"/>
              </a:rPr>
              <a:t>The sum of the parts is greater than the individual parts separately</a:t>
            </a:r>
          </a:p>
          <a:p>
            <a:pPr marL="742950" lvl="1" indent="-285750">
              <a:lnSpc>
                <a:spcPct val="120000"/>
              </a:lnSpc>
              <a:spcAft>
                <a:spcPts val="600"/>
              </a:spcAft>
              <a:buFont typeface="Wingdings" panose="05000000000000000000" pitchFamily="2" charset="2"/>
              <a:buChar char="§"/>
            </a:pPr>
            <a:r>
              <a:rPr lang="en-US" sz="2200" dirty="0">
                <a:latin typeface="Arial" panose="020B0604020202020204" pitchFamily="34" charset="0"/>
                <a:cs typeface="Arial" panose="020B0604020202020204" pitchFamily="34" charset="0"/>
              </a:rPr>
              <a:t>Community engagement will be critical to build more complex collaboration efforts</a:t>
            </a:r>
          </a:p>
          <a:p>
            <a:pPr marL="742950" lvl="1" indent="-285750">
              <a:lnSpc>
                <a:spcPct val="120000"/>
              </a:lnSpc>
              <a:spcAft>
                <a:spcPts val="600"/>
              </a:spcAft>
              <a:buFont typeface="Wingdings" panose="05000000000000000000" pitchFamily="2" charset="2"/>
              <a:buChar char="§"/>
            </a:pPr>
            <a:r>
              <a:rPr lang="en-US" sz="2200" dirty="0">
                <a:latin typeface="Arial" panose="020B0604020202020204" pitchFamily="34" charset="0"/>
                <a:cs typeface="Arial" panose="020B0604020202020204" pitchFamily="34" charset="0"/>
              </a:rPr>
              <a:t>Define roles of regional economic development and local economic development </a:t>
            </a:r>
          </a:p>
          <a:p>
            <a:pPr marL="1200150" lvl="2" indent="-285750">
              <a:lnSpc>
                <a:spcPct val="120000"/>
              </a:lnSpc>
              <a:spcAft>
                <a:spcPts val="200"/>
              </a:spcAft>
              <a:buFont typeface="Wingdings" panose="05000000000000000000" pitchFamily="2" charset="2"/>
              <a:buChar char="§"/>
            </a:pPr>
            <a:r>
              <a:rPr lang="en-US" sz="2100" dirty="0">
                <a:latin typeface="Arial" panose="020B0604020202020204" pitchFamily="34" charset="0"/>
                <a:cs typeface="Arial" panose="020B0604020202020204" pitchFamily="34" charset="0"/>
              </a:rPr>
              <a:t>Microeconomic versus macroeconomic</a:t>
            </a:r>
          </a:p>
          <a:p>
            <a:pPr marL="1200150" lvl="2" indent="-285750">
              <a:lnSpc>
                <a:spcPct val="120000"/>
              </a:lnSpc>
              <a:spcAft>
                <a:spcPts val="1200"/>
              </a:spcAft>
              <a:buFont typeface="Wingdings" panose="05000000000000000000" pitchFamily="2" charset="2"/>
              <a:buChar char="§"/>
            </a:pPr>
            <a:r>
              <a:rPr lang="en-US" sz="2100" dirty="0">
                <a:latin typeface="Arial" panose="020B0604020202020204" pitchFamily="34" charset="0"/>
                <a:cs typeface="Arial" panose="020B0604020202020204" pitchFamily="34" charset="0"/>
              </a:rPr>
              <a:t>Ensure ultimate land use controls rest at the local level  </a:t>
            </a:r>
          </a:p>
          <a:p>
            <a:pPr marL="285750" indent="-285750">
              <a:lnSpc>
                <a:spcPct val="120000"/>
              </a:lnSpc>
              <a:buFont typeface="Wingdings" panose="05000000000000000000" pitchFamily="2" charset="2"/>
              <a:buChar char="§"/>
            </a:pPr>
            <a:r>
              <a:rPr lang="en-US" sz="2600" b="1" dirty="0"/>
              <a:t>Unified implementation</a:t>
            </a:r>
          </a:p>
          <a:p>
            <a:pPr marL="742950" lvl="1" indent="-285750">
              <a:lnSpc>
                <a:spcPct val="120000"/>
              </a:lnSpc>
              <a:spcAft>
                <a:spcPts val="600"/>
              </a:spcAft>
              <a:buFont typeface="Wingdings" panose="05000000000000000000" pitchFamily="2" charset="2"/>
              <a:buChar char="§"/>
            </a:pPr>
            <a:r>
              <a:rPr lang="en-US" sz="2200" dirty="0">
                <a:latin typeface="Arial" panose="020B0604020202020204" pitchFamily="34" charset="0"/>
                <a:cs typeface="Arial" panose="020B0604020202020204" pitchFamily="34" charset="0"/>
              </a:rPr>
              <a:t>The establishment of a single entity with the financial and staff capacity to execute the plan</a:t>
            </a:r>
          </a:p>
          <a:p>
            <a:pPr marL="742950" lvl="1" indent="-285750">
              <a:lnSpc>
                <a:spcPct val="120000"/>
              </a:lnSpc>
              <a:spcAft>
                <a:spcPts val="600"/>
              </a:spcAft>
              <a:buFont typeface="Wingdings" panose="05000000000000000000" pitchFamily="2" charset="2"/>
              <a:buChar char="§"/>
            </a:pPr>
            <a:r>
              <a:rPr lang="en-US" sz="2200" dirty="0">
                <a:latin typeface="Arial" panose="020B0604020202020204" pitchFamily="34" charset="0"/>
                <a:cs typeface="Arial" panose="020B0604020202020204" pitchFamily="34" charset="0"/>
              </a:rPr>
              <a:t>Proactive engagement and leadership from the private sector for a true PPP</a:t>
            </a:r>
          </a:p>
          <a:p>
            <a:pPr marL="1200150" lvl="2" indent="-285750">
              <a:lnSpc>
                <a:spcPct val="120000"/>
              </a:lnSpc>
              <a:spcAft>
                <a:spcPts val="200"/>
              </a:spcAft>
              <a:buFont typeface="Wingdings" panose="05000000000000000000" pitchFamily="2" charset="2"/>
              <a:buChar char="§"/>
            </a:pPr>
            <a:r>
              <a:rPr lang="en-US" sz="2100" dirty="0">
                <a:latin typeface="Arial" panose="020B0604020202020204" pitchFamily="34" charset="0"/>
                <a:cs typeface="Arial" panose="020B0604020202020204" pitchFamily="34" charset="0"/>
              </a:rPr>
              <a:t>Driven by specific interests/passions</a:t>
            </a:r>
          </a:p>
          <a:p>
            <a:pPr marL="1200150" lvl="2" indent="-285750">
              <a:lnSpc>
                <a:spcPct val="120000"/>
              </a:lnSpc>
              <a:spcAft>
                <a:spcPts val="1200"/>
              </a:spcAft>
              <a:buFont typeface="Wingdings" panose="05000000000000000000" pitchFamily="2" charset="2"/>
              <a:buChar char="§"/>
            </a:pPr>
            <a:r>
              <a:rPr lang="en-US" sz="2100" dirty="0">
                <a:latin typeface="Arial" panose="020B0604020202020204" pitchFamily="34" charset="0"/>
                <a:cs typeface="Arial" panose="020B0604020202020204" pitchFamily="34" charset="0"/>
              </a:rPr>
              <a:t>Know your audience</a:t>
            </a:r>
          </a:p>
          <a:p>
            <a:pPr marL="742950" lvl="1" indent="-285750">
              <a:lnSpc>
                <a:spcPct val="120000"/>
              </a:lnSpc>
              <a:spcAft>
                <a:spcPts val="600"/>
              </a:spcAft>
              <a:buFont typeface="Wingdings" panose="05000000000000000000" pitchFamily="2" charset="2"/>
              <a:buChar char="§"/>
            </a:pPr>
            <a:r>
              <a:rPr lang="en-US" sz="2200" dirty="0">
                <a:latin typeface="Arial" panose="020B0604020202020204" pitchFamily="34" charset="0"/>
                <a:cs typeface="Arial" panose="020B0604020202020204" pitchFamily="34" charset="0"/>
              </a:rPr>
              <a:t>Extensive outreach to municipal governments and implementation partners for buy-in and support</a:t>
            </a:r>
          </a:p>
          <a:p>
            <a:pPr marL="742950" lvl="1" indent="-285750">
              <a:lnSpc>
                <a:spcPct val="120000"/>
              </a:lnSpc>
              <a:spcAft>
                <a:spcPts val="600"/>
              </a:spcAft>
              <a:buFont typeface="Wingdings" panose="05000000000000000000" pitchFamily="2" charset="2"/>
              <a:buChar char="§"/>
            </a:pPr>
            <a:r>
              <a:rPr lang="en-US" sz="2200" dirty="0">
                <a:latin typeface="Arial" panose="020B0604020202020204" pitchFamily="34" charset="0"/>
                <a:cs typeface="Arial" panose="020B0604020202020204" pitchFamily="34" charset="0"/>
              </a:rPr>
              <a:t>Activation of business ambassadors, community advocates, and topic-based working groups</a:t>
            </a:r>
          </a:p>
        </p:txBody>
      </p:sp>
    </p:spTree>
    <p:extLst>
      <p:ext uri="{BB962C8B-B14F-4D97-AF65-F5344CB8AC3E}">
        <p14:creationId xmlns:p14="http://schemas.microsoft.com/office/powerpoint/2010/main" val="23069173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7593E55-0EEA-4EF5-A6DB-5FBA4E7DCDD1}"/>
              </a:ext>
            </a:extLst>
          </p:cNvPr>
          <p:cNvSpPr>
            <a:spLocks noGrp="1"/>
          </p:cNvSpPr>
          <p:nvPr>
            <p:ph type="body" idx="2"/>
          </p:nvPr>
        </p:nvSpPr>
        <p:spPr/>
        <p:txBody>
          <a:bodyPr>
            <a:noAutofit/>
          </a:bodyPr>
          <a:lstStyle/>
          <a:p>
            <a:pPr algn="ctr"/>
            <a:r>
              <a:rPr lang="en-US" sz="3200" dirty="0"/>
              <a:t>IMPLEMENTATION FRAMEWORK</a:t>
            </a:r>
          </a:p>
        </p:txBody>
      </p:sp>
      <p:sp>
        <p:nvSpPr>
          <p:cNvPr id="5" name="Text Placeholder 4">
            <a:extLst>
              <a:ext uri="{FF2B5EF4-FFF2-40B4-BE49-F238E27FC236}">
                <a16:creationId xmlns:a16="http://schemas.microsoft.com/office/drawing/2014/main" id="{128AAD55-772E-46C5-A4E7-419202E95DF3}"/>
              </a:ext>
            </a:extLst>
          </p:cNvPr>
          <p:cNvSpPr>
            <a:spLocks noGrp="1"/>
          </p:cNvSpPr>
          <p:nvPr>
            <p:ph type="body" idx="12"/>
          </p:nvPr>
        </p:nvSpPr>
        <p:spPr/>
        <p:txBody>
          <a:bodyPr>
            <a:noAutofit/>
          </a:bodyPr>
          <a:lstStyle/>
          <a:p>
            <a:pPr algn="ctr"/>
            <a:r>
              <a:rPr lang="en-US" sz="1800" dirty="0"/>
              <a:t>PRIORITY ACTIONS</a:t>
            </a:r>
          </a:p>
        </p:txBody>
      </p:sp>
      <p:sp>
        <p:nvSpPr>
          <p:cNvPr id="6" name="Content Placeholder 4">
            <a:extLst>
              <a:ext uri="{FF2B5EF4-FFF2-40B4-BE49-F238E27FC236}">
                <a16:creationId xmlns:a16="http://schemas.microsoft.com/office/drawing/2014/main" id="{DE612DE3-7A2E-45A8-9274-625FA8C11D68}"/>
              </a:ext>
            </a:extLst>
          </p:cNvPr>
          <p:cNvSpPr>
            <a:spLocks noGrp="1"/>
          </p:cNvSpPr>
          <p:nvPr>
            <p:ph type="body" idx="10"/>
          </p:nvPr>
        </p:nvSpPr>
        <p:spPr>
          <a:xfrm>
            <a:off x="589464" y="1064996"/>
            <a:ext cx="11142662" cy="5186362"/>
          </a:xfrm>
        </p:spPr>
        <p:txBody>
          <a:bodyPr>
            <a:normAutofit/>
          </a:bodyPr>
          <a:lstStyle/>
          <a:p>
            <a:pPr marL="285750" indent="-285750">
              <a:buFont typeface="Wingdings" panose="05000000000000000000" pitchFamily="2" charset="2"/>
              <a:buChar char="§"/>
            </a:pPr>
            <a:r>
              <a:rPr lang="en-US" sz="2000" b="1" dirty="0"/>
              <a:t>Business retention, expansion, and recruitment</a:t>
            </a:r>
          </a:p>
          <a:p>
            <a:pPr marL="742950" lvl="1" indent="-285750">
              <a:lnSpc>
                <a:spcPct val="100000"/>
              </a:lnSpc>
              <a:spcAft>
                <a:spcPts val="600"/>
              </a:spcAft>
              <a:buFont typeface="Wingdings" panose="05000000000000000000" pitchFamily="2" charset="2"/>
              <a:buChar char="§"/>
            </a:pPr>
            <a:r>
              <a:rPr lang="en-US" sz="1700" dirty="0">
                <a:latin typeface="Arial" panose="020B0604020202020204" pitchFamily="34" charset="0"/>
                <a:cs typeface="Arial" panose="020B0604020202020204" pitchFamily="34" charset="0"/>
              </a:rPr>
              <a:t>Development of the region’s ‘brand’ that defines how MetroCOG envisions its future success</a:t>
            </a:r>
          </a:p>
          <a:p>
            <a:pPr marL="742950" lvl="1" indent="-285750">
              <a:lnSpc>
                <a:spcPct val="100000"/>
              </a:lnSpc>
              <a:spcAft>
                <a:spcPts val="600"/>
              </a:spcAft>
              <a:buFont typeface="Wingdings" panose="05000000000000000000" pitchFamily="2" charset="2"/>
              <a:buChar char="§"/>
            </a:pPr>
            <a:r>
              <a:rPr lang="en-US" sz="1700" dirty="0">
                <a:latin typeface="Arial" panose="020B0604020202020204" pitchFamily="34" charset="0"/>
                <a:cs typeface="Arial" panose="020B0604020202020204" pitchFamily="34" charset="0"/>
              </a:rPr>
              <a:t>Prioritize existing business engagement with municipal ED groups to identify specific challenges</a:t>
            </a:r>
          </a:p>
          <a:p>
            <a:pPr marL="1200150" lvl="2" indent="-285750">
              <a:lnSpc>
                <a:spcPct val="100000"/>
              </a:lnSpc>
              <a:buFont typeface="Wingdings" panose="05000000000000000000" pitchFamily="2" charset="2"/>
              <a:buChar char="§"/>
            </a:pPr>
            <a:r>
              <a:rPr lang="en-US" sz="1600" dirty="0">
                <a:latin typeface="Arial" panose="020B0604020202020204" pitchFamily="34" charset="0"/>
                <a:cs typeface="Arial" panose="020B0604020202020204" pitchFamily="34" charset="0"/>
              </a:rPr>
              <a:t>Workforce</a:t>
            </a:r>
          </a:p>
          <a:p>
            <a:pPr marL="1200150" lvl="2" indent="-285750">
              <a:lnSpc>
                <a:spcPct val="100000"/>
              </a:lnSpc>
              <a:buFont typeface="Wingdings" panose="05000000000000000000" pitchFamily="2" charset="2"/>
              <a:buChar char="§"/>
            </a:pPr>
            <a:r>
              <a:rPr lang="en-US" sz="1600" dirty="0">
                <a:latin typeface="Arial" panose="020B0604020202020204" pitchFamily="34" charset="0"/>
                <a:cs typeface="Arial" panose="020B0604020202020204" pitchFamily="34" charset="0"/>
              </a:rPr>
              <a:t>Regulation</a:t>
            </a:r>
          </a:p>
          <a:p>
            <a:pPr marL="1200150" lvl="2" indent="-285750">
              <a:lnSpc>
                <a:spcPct val="100000"/>
              </a:lnSpc>
              <a:buFont typeface="Wingdings" panose="05000000000000000000" pitchFamily="2" charset="2"/>
              <a:buChar char="§"/>
            </a:pPr>
            <a:r>
              <a:rPr lang="en-US" sz="1600" dirty="0">
                <a:latin typeface="Arial" panose="020B0604020202020204" pitchFamily="34" charset="0"/>
                <a:cs typeface="Arial" panose="020B0604020202020204" pitchFamily="34" charset="0"/>
              </a:rPr>
              <a:t>Market/economic</a:t>
            </a:r>
          </a:p>
          <a:p>
            <a:pPr marL="1200150" lvl="2" indent="-285750">
              <a:lnSpc>
                <a:spcPct val="100000"/>
              </a:lnSpc>
              <a:buFont typeface="Wingdings" panose="05000000000000000000" pitchFamily="2" charset="2"/>
              <a:buChar char="§"/>
            </a:pPr>
            <a:r>
              <a:rPr lang="en-US" sz="1600" dirty="0">
                <a:latin typeface="Arial" panose="020B0604020202020204" pitchFamily="34" charset="0"/>
                <a:cs typeface="Arial" panose="020B0604020202020204" pitchFamily="34" charset="0"/>
              </a:rPr>
              <a:t>Financial</a:t>
            </a:r>
          </a:p>
          <a:p>
            <a:pPr marL="1200150" lvl="2" indent="-285750">
              <a:lnSpc>
                <a:spcPct val="100000"/>
              </a:lnSpc>
              <a:spcAft>
                <a:spcPts val="1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Physical</a:t>
            </a:r>
          </a:p>
          <a:p>
            <a:pPr marL="742950" lvl="1" indent="-285750">
              <a:lnSpc>
                <a:spcPct val="100000"/>
              </a:lnSpc>
              <a:spcAft>
                <a:spcPts val="600"/>
              </a:spcAft>
              <a:buFont typeface="Wingdings" panose="05000000000000000000" pitchFamily="2" charset="2"/>
              <a:buChar char="§"/>
            </a:pPr>
            <a:r>
              <a:rPr lang="en-US" sz="1700" dirty="0">
                <a:latin typeface="Arial" panose="020B0604020202020204" pitchFamily="34" charset="0"/>
                <a:cs typeface="Arial" panose="020B0604020202020204" pitchFamily="34" charset="0"/>
              </a:rPr>
              <a:t>Developing the necessary marketing collateral to increase awareness and benefits of the region, it’s existing assets, and business potential</a:t>
            </a:r>
          </a:p>
          <a:p>
            <a:pPr marL="742950" lvl="1" indent="-285750">
              <a:lnSpc>
                <a:spcPct val="100000"/>
              </a:lnSpc>
              <a:spcAft>
                <a:spcPts val="600"/>
              </a:spcAft>
              <a:buFont typeface="Wingdings" panose="05000000000000000000" pitchFamily="2" charset="2"/>
              <a:buChar char="§"/>
            </a:pPr>
            <a:r>
              <a:rPr lang="en-US" sz="1700" dirty="0">
                <a:latin typeface="Arial" panose="020B0604020202020204" pitchFamily="34" charset="0"/>
                <a:cs typeface="Arial" panose="020B0604020202020204" pitchFamily="34" charset="0"/>
              </a:rPr>
              <a:t>Scale expectations to investment – be realistic</a:t>
            </a:r>
          </a:p>
          <a:p>
            <a:pPr marL="742950" lvl="1" indent="-285750">
              <a:lnSpc>
                <a:spcPct val="100000"/>
              </a:lnSpc>
              <a:spcAft>
                <a:spcPts val="600"/>
              </a:spcAft>
              <a:buFont typeface="Wingdings" panose="05000000000000000000" pitchFamily="2" charset="2"/>
              <a:buChar char="§"/>
            </a:pPr>
            <a:r>
              <a:rPr lang="en-US" sz="1700" dirty="0">
                <a:latin typeface="Arial" panose="020B0604020202020204" pitchFamily="34" charset="0"/>
                <a:cs typeface="Arial" panose="020B0604020202020204" pitchFamily="34" charset="0"/>
              </a:rPr>
              <a:t>Invest for success – be realistic</a:t>
            </a:r>
          </a:p>
          <a:p>
            <a:r>
              <a:rPr lang="en-US" sz="1800" b="1" dirty="0"/>
              <a:t> </a:t>
            </a:r>
            <a:endParaRPr lang="en-US" sz="1800" dirty="0"/>
          </a:p>
        </p:txBody>
      </p:sp>
    </p:spTree>
    <p:extLst>
      <p:ext uri="{BB962C8B-B14F-4D97-AF65-F5344CB8AC3E}">
        <p14:creationId xmlns:p14="http://schemas.microsoft.com/office/powerpoint/2010/main" val="862679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7593E55-0EEA-4EF5-A6DB-5FBA4E7DCDD1}"/>
              </a:ext>
            </a:extLst>
          </p:cNvPr>
          <p:cNvSpPr>
            <a:spLocks noGrp="1"/>
          </p:cNvSpPr>
          <p:nvPr>
            <p:ph type="body" idx="2"/>
          </p:nvPr>
        </p:nvSpPr>
        <p:spPr/>
        <p:txBody>
          <a:bodyPr>
            <a:noAutofit/>
          </a:bodyPr>
          <a:lstStyle/>
          <a:p>
            <a:pPr algn="ctr"/>
            <a:r>
              <a:rPr lang="en-US" sz="3200" dirty="0"/>
              <a:t>IMPLEMENTATION FRAMEWORK</a:t>
            </a:r>
          </a:p>
        </p:txBody>
      </p:sp>
      <p:sp>
        <p:nvSpPr>
          <p:cNvPr id="5" name="Text Placeholder 4">
            <a:extLst>
              <a:ext uri="{FF2B5EF4-FFF2-40B4-BE49-F238E27FC236}">
                <a16:creationId xmlns:a16="http://schemas.microsoft.com/office/drawing/2014/main" id="{128AAD55-772E-46C5-A4E7-419202E95DF3}"/>
              </a:ext>
            </a:extLst>
          </p:cNvPr>
          <p:cNvSpPr>
            <a:spLocks noGrp="1"/>
          </p:cNvSpPr>
          <p:nvPr>
            <p:ph type="body" idx="12"/>
          </p:nvPr>
        </p:nvSpPr>
        <p:spPr/>
        <p:txBody>
          <a:bodyPr>
            <a:noAutofit/>
          </a:bodyPr>
          <a:lstStyle/>
          <a:p>
            <a:pPr algn="ctr"/>
            <a:r>
              <a:rPr lang="en-US" sz="1800" dirty="0"/>
              <a:t>PRIORITY ACTIONS</a:t>
            </a:r>
          </a:p>
        </p:txBody>
      </p:sp>
      <p:sp>
        <p:nvSpPr>
          <p:cNvPr id="6" name="Content Placeholder 4">
            <a:extLst>
              <a:ext uri="{FF2B5EF4-FFF2-40B4-BE49-F238E27FC236}">
                <a16:creationId xmlns:a16="http://schemas.microsoft.com/office/drawing/2014/main" id="{DE612DE3-7A2E-45A8-9274-625FA8C11D68}"/>
              </a:ext>
            </a:extLst>
          </p:cNvPr>
          <p:cNvSpPr>
            <a:spLocks noGrp="1"/>
          </p:cNvSpPr>
          <p:nvPr>
            <p:ph type="body" idx="10"/>
          </p:nvPr>
        </p:nvSpPr>
        <p:spPr>
          <a:xfrm>
            <a:off x="589464" y="835819"/>
            <a:ext cx="11142662" cy="5186362"/>
          </a:xfrm>
        </p:spPr>
        <p:txBody>
          <a:bodyPr>
            <a:normAutofit/>
          </a:bodyPr>
          <a:lstStyle/>
          <a:p>
            <a:pPr marL="285750" indent="-285750">
              <a:buFont typeface="Wingdings" panose="05000000000000000000" pitchFamily="2" charset="2"/>
              <a:buChar char="§"/>
            </a:pPr>
            <a:r>
              <a:rPr lang="en-US" sz="2000" b="1" dirty="0"/>
              <a:t>Build specialties</a:t>
            </a:r>
          </a:p>
          <a:p>
            <a:pPr marL="742950" lvl="1" indent="-285750">
              <a:lnSpc>
                <a:spcPct val="100000"/>
              </a:lnSpc>
              <a:spcAft>
                <a:spcPts val="600"/>
              </a:spcAft>
              <a:buFont typeface="Wingdings" panose="05000000000000000000" pitchFamily="2" charset="2"/>
              <a:buChar char="§"/>
            </a:pPr>
            <a:r>
              <a:rPr lang="en-US" sz="1700" dirty="0">
                <a:latin typeface="Arial" panose="020B0604020202020204" pitchFamily="34" charset="0"/>
                <a:cs typeface="Arial" panose="020B0604020202020204" pitchFamily="34" charset="0"/>
              </a:rPr>
              <a:t>Certain economic development activities do not require different approaches, entities, and staff for success</a:t>
            </a:r>
          </a:p>
          <a:p>
            <a:pPr marL="1200150" lvl="2" indent="-285750">
              <a:lnSpc>
                <a:spcPct val="100000"/>
              </a:lnSpc>
              <a:buFont typeface="Wingdings" panose="05000000000000000000" pitchFamily="2" charset="2"/>
              <a:buChar char="§"/>
            </a:pPr>
            <a:r>
              <a:rPr lang="en-US" sz="1600" dirty="0">
                <a:latin typeface="Arial" panose="020B0604020202020204" pitchFamily="34" charset="0"/>
                <a:cs typeface="Arial" panose="020B0604020202020204" pitchFamily="34" charset="0"/>
              </a:rPr>
              <a:t>Entrepreneurial development</a:t>
            </a:r>
          </a:p>
          <a:p>
            <a:pPr marL="1200150" lvl="2" indent="-285750">
              <a:lnSpc>
                <a:spcPct val="100000"/>
              </a:lnSpc>
              <a:buFont typeface="Wingdings" panose="05000000000000000000" pitchFamily="2" charset="2"/>
              <a:buChar char="§"/>
            </a:pPr>
            <a:r>
              <a:rPr lang="en-US" sz="1600" dirty="0">
                <a:latin typeface="Arial" panose="020B0604020202020204" pitchFamily="34" charset="0"/>
                <a:cs typeface="Arial" panose="020B0604020202020204" pitchFamily="34" charset="0"/>
              </a:rPr>
              <a:t>Workforce development</a:t>
            </a:r>
          </a:p>
          <a:p>
            <a:pPr marL="1200150" lvl="2" indent="-285750">
              <a:lnSpc>
                <a:spcPct val="100000"/>
              </a:lnSpc>
              <a:spcAft>
                <a:spcPts val="1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Arts, culture, and entertainment</a:t>
            </a:r>
          </a:p>
          <a:p>
            <a:pPr marL="742950" lvl="1" indent="-285750">
              <a:lnSpc>
                <a:spcPct val="100000"/>
              </a:lnSpc>
              <a:spcAft>
                <a:spcPts val="600"/>
              </a:spcAft>
              <a:buFont typeface="Wingdings" panose="05000000000000000000" pitchFamily="2" charset="2"/>
              <a:buChar char="§"/>
            </a:pPr>
            <a:r>
              <a:rPr lang="en-US" sz="1700" dirty="0">
                <a:latin typeface="Arial" panose="020B0604020202020204" pitchFamily="34" charset="0"/>
                <a:cs typeface="Arial" panose="020B0604020202020204" pitchFamily="34" charset="0"/>
              </a:rPr>
              <a:t>There are existing partners that could bring instant capacity and expertise (i.e., entrepreneurial development)</a:t>
            </a:r>
          </a:p>
          <a:p>
            <a:pPr marL="742950" lvl="1" indent="-285750">
              <a:lnSpc>
                <a:spcPct val="100000"/>
              </a:lnSpc>
              <a:spcAft>
                <a:spcPts val="600"/>
              </a:spcAft>
              <a:buFont typeface="Wingdings" panose="05000000000000000000" pitchFamily="2" charset="2"/>
              <a:buChar char="§"/>
            </a:pPr>
            <a:r>
              <a:rPr lang="en-US" sz="1700" dirty="0">
                <a:latin typeface="Arial" panose="020B0604020202020204" pitchFamily="34" charset="0"/>
                <a:cs typeface="Arial" panose="020B0604020202020204" pitchFamily="34" charset="0"/>
              </a:rPr>
              <a:t>There are several ‘silo’ entities competing for the same dollars/attention</a:t>
            </a:r>
          </a:p>
          <a:p>
            <a:pPr marL="1200150" lvl="2" indent="-285750">
              <a:lnSpc>
                <a:spcPct val="100000"/>
              </a:lnSpc>
              <a:buFont typeface="Wingdings" panose="05000000000000000000" pitchFamily="2" charset="2"/>
              <a:buChar char="§"/>
            </a:pPr>
            <a:r>
              <a:rPr lang="en-US" sz="1600" dirty="0">
                <a:latin typeface="Arial" panose="020B0604020202020204" pitchFamily="34" charset="0"/>
                <a:cs typeface="Arial" panose="020B0604020202020204" pitchFamily="34" charset="0"/>
              </a:rPr>
              <a:t>Providing the incentives for collaboration is key</a:t>
            </a:r>
          </a:p>
          <a:p>
            <a:pPr marL="1200150" lvl="2" indent="-285750">
              <a:lnSpc>
                <a:spcPct val="100000"/>
              </a:lnSpc>
              <a:buFont typeface="Wingdings" panose="05000000000000000000" pitchFamily="2" charset="2"/>
              <a:buChar char="§"/>
            </a:pPr>
            <a:r>
              <a:rPr lang="en-US" sz="1600" dirty="0">
                <a:latin typeface="Arial" panose="020B0604020202020204" pitchFamily="34" charset="0"/>
                <a:cs typeface="Arial" panose="020B0604020202020204" pitchFamily="34" charset="0"/>
              </a:rPr>
              <a:t>However, there is not always an ‘easy fix,’ sometimes it will be herding cats</a:t>
            </a:r>
          </a:p>
          <a:p>
            <a:pPr marL="1200150" lvl="2" indent="-285750">
              <a:lnSpc>
                <a:spcPct val="100000"/>
              </a:lnSpc>
              <a:buFont typeface="Wingdings" panose="05000000000000000000" pitchFamily="2" charset="2"/>
              <a:buChar char="§"/>
            </a:pPr>
            <a:r>
              <a:rPr lang="en-US" sz="1600" dirty="0">
                <a:latin typeface="Arial" panose="020B0604020202020204" pitchFamily="34" charset="0"/>
                <a:cs typeface="Arial" panose="020B0604020202020204" pitchFamily="34" charset="0"/>
              </a:rPr>
              <a:t>Play for the long-term through patience and persistence</a:t>
            </a:r>
          </a:p>
          <a:p>
            <a:r>
              <a:rPr lang="en-US" sz="1800" b="1" dirty="0"/>
              <a:t> </a:t>
            </a:r>
            <a:endParaRPr lang="en-US" sz="1800" dirty="0"/>
          </a:p>
        </p:txBody>
      </p:sp>
    </p:spTree>
    <p:extLst>
      <p:ext uri="{BB962C8B-B14F-4D97-AF65-F5344CB8AC3E}">
        <p14:creationId xmlns:p14="http://schemas.microsoft.com/office/powerpoint/2010/main" val="2896995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2"/>
          </p:nvPr>
        </p:nvSpPr>
        <p:spPr>
          <a:xfrm>
            <a:off x="588210" y="980946"/>
            <a:ext cx="11143916" cy="349318"/>
          </a:xfrm>
        </p:spPr>
        <p:txBody>
          <a:bodyPr>
            <a:noAutofit/>
          </a:bodyPr>
          <a:lstStyle/>
          <a:p>
            <a:pPr algn="ctr"/>
            <a:r>
              <a:rPr lang="en-US" sz="1800" dirty="0"/>
              <a:t>MetroCOG CEDS Public Information Meeting– September 15, 2021</a:t>
            </a:r>
          </a:p>
        </p:txBody>
      </p:sp>
      <p:sp>
        <p:nvSpPr>
          <p:cNvPr id="3" name="Content Placeholder 2"/>
          <p:cNvSpPr>
            <a:spLocks noGrp="1"/>
          </p:cNvSpPr>
          <p:nvPr>
            <p:ph type="body" idx="2"/>
          </p:nvPr>
        </p:nvSpPr>
        <p:spPr/>
        <p:txBody>
          <a:bodyPr>
            <a:noAutofit/>
          </a:bodyPr>
          <a:lstStyle/>
          <a:p>
            <a:pPr algn="ctr"/>
            <a:r>
              <a:rPr lang="en-US" sz="3200" dirty="0"/>
              <a:t>agenda</a:t>
            </a:r>
          </a:p>
          <a:p>
            <a:endParaRPr lang="en-US" sz="3200" dirty="0"/>
          </a:p>
        </p:txBody>
      </p:sp>
      <p:sp>
        <p:nvSpPr>
          <p:cNvPr id="6" name="Text Placeholder 5"/>
          <p:cNvSpPr>
            <a:spLocks noGrp="1"/>
          </p:cNvSpPr>
          <p:nvPr>
            <p:ph type="body" idx="11"/>
          </p:nvPr>
        </p:nvSpPr>
        <p:spPr>
          <a:xfrm>
            <a:off x="588210" y="1436915"/>
            <a:ext cx="9703516" cy="5155972"/>
          </a:xfrm>
          <a:noFill/>
        </p:spPr>
        <p:txBody>
          <a:bodyPr vert="horz" lIns="0" tIns="0" rIns="0" bIns="0" rtlCol="0" anchor="t" anchorCtr="0">
            <a:noAutofit/>
          </a:bodyPr>
          <a:lstStyle/>
          <a:p>
            <a:pPr marL="342900" indent="-342900">
              <a:buFont typeface="Wingdings" panose="05000000000000000000" pitchFamily="2" charset="2"/>
              <a:buChar char="§"/>
            </a:pPr>
            <a:r>
              <a:rPr lang="en-US" sz="2000" b="1" dirty="0">
                <a:solidFill>
                  <a:schemeClr val="bg1">
                    <a:lumMod val="50000"/>
                  </a:schemeClr>
                </a:solidFill>
              </a:rPr>
              <a:t>Introduction</a:t>
            </a:r>
          </a:p>
          <a:p>
            <a:pPr marL="342900" indent="-342900">
              <a:buFont typeface="Wingdings" panose="05000000000000000000" pitchFamily="2" charset="2"/>
              <a:buChar char="§"/>
            </a:pPr>
            <a:r>
              <a:rPr lang="en-US" sz="2000" b="1" dirty="0">
                <a:solidFill>
                  <a:schemeClr val="bg1">
                    <a:lumMod val="50000"/>
                  </a:schemeClr>
                </a:solidFill>
              </a:rPr>
              <a:t>Overview</a:t>
            </a:r>
          </a:p>
          <a:p>
            <a:pPr marL="342900" lvl="0" indent="-342900">
              <a:buFont typeface="Wingdings" panose="05000000000000000000" pitchFamily="2" charset="2"/>
              <a:buChar char="§"/>
            </a:pPr>
            <a:r>
              <a:rPr lang="en-US" sz="2000" b="1" dirty="0">
                <a:solidFill>
                  <a:schemeClr val="bg1">
                    <a:lumMod val="50000"/>
                  </a:schemeClr>
                </a:solidFill>
              </a:rPr>
              <a:t>Overarching Findings</a:t>
            </a:r>
          </a:p>
          <a:p>
            <a:pPr marL="971550" lvl="1" indent="-285750">
              <a:buFont typeface="Wingdings" panose="05000000000000000000" pitchFamily="2" charset="2"/>
              <a:buChar char="§"/>
            </a:pPr>
            <a:r>
              <a:rPr lang="en-US" sz="1800" dirty="0">
                <a:solidFill>
                  <a:schemeClr val="bg1">
                    <a:lumMod val="50000"/>
                  </a:schemeClr>
                </a:solidFill>
              </a:rPr>
              <a:t>Socioeconomic Analysis</a:t>
            </a:r>
          </a:p>
          <a:p>
            <a:pPr marL="971550" lvl="1" indent="-285750">
              <a:buFont typeface="Wingdings" panose="05000000000000000000" pitchFamily="2" charset="2"/>
              <a:buChar char="§"/>
            </a:pPr>
            <a:r>
              <a:rPr lang="en-US" sz="1800" dirty="0">
                <a:solidFill>
                  <a:schemeClr val="bg1">
                    <a:lumMod val="50000"/>
                  </a:schemeClr>
                </a:solidFill>
              </a:rPr>
              <a:t>Market Climate Analysis</a:t>
            </a:r>
          </a:p>
          <a:p>
            <a:pPr marL="971550" lvl="1" indent="-285750">
              <a:buFont typeface="Wingdings" panose="05000000000000000000" pitchFamily="2" charset="2"/>
              <a:buChar char="§"/>
            </a:pPr>
            <a:r>
              <a:rPr lang="en-US" sz="1800" dirty="0">
                <a:solidFill>
                  <a:schemeClr val="bg1">
                    <a:lumMod val="50000"/>
                  </a:schemeClr>
                </a:solidFill>
              </a:rPr>
              <a:t>Economic Development Analysis</a:t>
            </a:r>
          </a:p>
          <a:p>
            <a:pPr marL="971550" lvl="1" indent="-285750">
              <a:buFont typeface="Wingdings" panose="05000000000000000000" pitchFamily="2" charset="2"/>
              <a:buChar char="§"/>
            </a:pPr>
            <a:endParaRPr lang="en-US" sz="1800" dirty="0">
              <a:solidFill>
                <a:schemeClr val="bg1">
                  <a:lumMod val="50000"/>
                </a:schemeClr>
              </a:solidFill>
            </a:endParaRPr>
          </a:p>
          <a:p>
            <a:pPr marL="342900" indent="-342900">
              <a:buFont typeface="Wingdings" panose="05000000000000000000" pitchFamily="2" charset="2"/>
              <a:buChar char="§"/>
            </a:pPr>
            <a:r>
              <a:rPr lang="en-US" sz="2000" b="1" dirty="0">
                <a:solidFill>
                  <a:schemeClr val="bg1">
                    <a:lumMod val="50000"/>
                  </a:schemeClr>
                </a:solidFill>
              </a:rPr>
              <a:t>Regional SWOT Analysis </a:t>
            </a:r>
          </a:p>
          <a:p>
            <a:pPr marL="342900" indent="-342900">
              <a:buFont typeface="Wingdings" panose="05000000000000000000" pitchFamily="2" charset="2"/>
              <a:buChar char="§"/>
            </a:pPr>
            <a:r>
              <a:rPr lang="en-US" sz="2000" b="1" dirty="0">
                <a:solidFill>
                  <a:schemeClr val="bg1">
                    <a:lumMod val="50000"/>
                  </a:schemeClr>
                </a:solidFill>
              </a:rPr>
              <a:t>Proposed Targeted Industries </a:t>
            </a:r>
          </a:p>
          <a:p>
            <a:pPr marL="342900" indent="-342900">
              <a:buFont typeface="Wingdings" panose="05000000000000000000" pitchFamily="2" charset="2"/>
              <a:buChar char="§"/>
            </a:pPr>
            <a:r>
              <a:rPr lang="en-US" sz="2000" b="1" dirty="0">
                <a:solidFill>
                  <a:schemeClr val="bg1">
                    <a:lumMod val="50000"/>
                  </a:schemeClr>
                </a:solidFill>
              </a:rPr>
              <a:t>Implementation Framework</a:t>
            </a:r>
          </a:p>
          <a:p>
            <a:pPr marL="971550" lvl="1" indent="-285750">
              <a:buFont typeface="Wingdings" panose="05000000000000000000" pitchFamily="2" charset="2"/>
              <a:buChar char="§"/>
            </a:pPr>
            <a:r>
              <a:rPr lang="en-US" sz="1800" dirty="0">
                <a:solidFill>
                  <a:schemeClr val="bg1">
                    <a:lumMod val="50000"/>
                  </a:schemeClr>
                </a:solidFill>
              </a:rPr>
              <a:t>Organization of Strategies</a:t>
            </a:r>
          </a:p>
          <a:p>
            <a:pPr marL="971550" lvl="1" indent="-285750">
              <a:buFont typeface="Wingdings" panose="05000000000000000000" pitchFamily="2" charset="2"/>
              <a:buChar char="§"/>
            </a:pPr>
            <a:r>
              <a:rPr lang="en-US" sz="1800" dirty="0">
                <a:solidFill>
                  <a:schemeClr val="bg1">
                    <a:lumMod val="50000"/>
                  </a:schemeClr>
                </a:solidFill>
              </a:rPr>
              <a:t>Priority Actions</a:t>
            </a:r>
          </a:p>
          <a:p>
            <a:pPr marL="971550" lvl="1" indent="-285750">
              <a:buFont typeface="Wingdings" panose="05000000000000000000" pitchFamily="2" charset="2"/>
              <a:buChar char="§"/>
            </a:pPr>
            <a:endParaRPr lang="en-US" sz="1800" b="1" dirty="0">
              <a:solidFill>
                <a:schemeClr val="bg1">
                  <a:lumMod val="50000"/>
                </a:schemeClr>
              </a:solidFill>
            </a:endParaRPr>
          </a:p>
          <a:p>
            <a:pPr marL="342900" indent="-342900">
              <a:buFont typeface="Wingdings" panose="05000000000000000000" pitchFamily="2" charset="2"/>
              <a:buChar char="§"/>
            </a:pPr>
            <a:r>
              <a:rPr lang="en-US" sz="2000" b="1" dirty="0">
                <a:solidFill>
                  <a:schemeClr val="bg1">
                    <a:lumMod val="50000"/>
                  </a:schemeClr>
                </a:solidFill>
              </a:rPr>
              <a:t>Next Steps &amp; Discussion</a:t>
            </a:r>
          </a:p>
        </p:txBody>
      </p:sp>
    </p:spTree>
    <p:extLst>
      <p:ext uri="{BB962C8B-B14F-4D97-AF65-F5344CB8AC3E}">
        <p14:creationId xmlns:p14="http://schemas.microsoft.com/office/powerpoint/2010/main" val="30419690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7593E55-0EEA-4EF5-A6DB-5FBA4E7DCDD1}"/>
              </a:ext>
            </a:extLst>
          </p:cNvPr>
          <p:cNvSpPr>
            <a:spLocks noGrp="1"/>
          </p:cNvSpPr>
          <p:nvPr>
            <p:ph type="body" idx="2"/>
          </p:nvPr>
        </p:nvSpPr>
        <p:spPr/>
        <p:txBody>
          <a:bodyPr>
            <a:noAutofit/>
          </a:bodyPr>
          <a:lstStyle/>
          <a:p>
            <a:pPr algn="ctr"/>
            <a:r>
              <a:rPr lang="en-US" sz="3200" dirty="0"/>
              <a:t>IMPLEMENTATION FRAMEWORK</a:t>
            </a:r>
          </a:p>
        </p:txBody>
      </p:sp>
      <p:sp>
        <p:nvSpPr>
          <p:cNvPr id="5" name="Text Placeholder 4">
            <a:extLst>
              <a:ext uri="{FF2B5EF4-FFF2-40B4-BE49-F238E27FC236}">
                <a16:creationId xmlns:a16="http://schemas.microsoft.com/office/drawing/2014/main" id="{128AAD55-772E-46C5-A4E7-419202E95DF3}"/>
              </a:ext>
            </a:extLst>
          </p:cNvPr>
          <p:cNvSpPr>
            <a:spLocks noGrp="1"/>
          </p:cNvSpPr>
          <p:nvPr>
            <p:ph type="body" idx="12"/>
          </p:nvPr>
        </p:nvSpPr>
        <p:spPr/>
        <p:txBody>
          <a:bodyPr>
            <a:noAutofit/>
          </a:bodyPr>
          <a:lstStyle/>
          <a:p>
            <a:pPr algn="ctr"/>
            <a:r>
              <a:rPr lang="en-US" sz="1800" dirty="0"/>
              <a:t>PRIORITY ACTIONS</a:t>
            </a:r>
          </a:p>
        </p:txBody>
      </p:sp>
      <p:sp>
        <p:nvSpPr>
          <p:cNvPr id="6" name="Content Placeholder 4">
            <a:extLst>
              <a:ext uri="{FF2B5EF4-FFF2-40B4-BE49-F238E27FC236}">
                <a16:creationId xmlns:a16="http://schemas.microsoft.com/office/drawing/2014/main" id="{DE612DE3-7A2E-45A8-9274-625FA8C11D68}"/>
              </a:ext>
            </a:extLst>
          </p:cNvPr>
          <p:cNvSpPr>
            <a:spLocks noGrp="1"/>
          </p:cNvSpPr>
          <p:nvPr>
            <p:ph type="body" idx="10"/>
          </p:nvPr>
        </p:nvSpPr>
        <p:spPr>
          <a:xfrm>
            <a:off x="589464" y="989495"/>
            <a:ext cx="11142662" cy="3667387"/>
          </a:xfrm>
        </p:spPr>
        <p:txBody>
          <a:bodyPr>
            <a:normAutofit/>
          </a:bodyPr>
          <a:lstStyle/>
          <a:p>
            <a:pPr marL="285750" indent="-285750">
              <a:buFont typeface="Wingdings" panose="05000000000000000000" pitchFamily="2" charset="2"/>
              <a:buChar char="§"/>
            </a:pPr>
            <a:r>
              <a:rPr lang="en-US" sz="2000" b="1" dirty="0"/>
              <a:t>Asset development</a:t>
            </a:r>
          </a:p>
          <a:p>
            <a:pPr marL="742950" lvl="1" indent="-285750">
              <a:lnSpc>
                <a:spcPct val="100000"/>
              </a:lnSpc>
              <a:spcAft>
                <a:spcPts val="600"/>
              </a:spcAft>
              <a:buFont typeface="Wingdings" panose="05000000000000000000" pitchFamily="2" charset="2"/>
              <a:buChar char="§"/>
            </a:pPr>
            <a:r>
              <a:rPr lang="en-US" sz="1700" dirty="0">
                <a:latin typeface="Arial" panose="020B0604020202020204" pitchFamily="34" charset="0"/>
                <a:cs typeface="Arial" panose="020B0604020202020204" pitchFamily="34" charset="0"/>
              </a:rPr>
              <a:t>Identify and celebrate priority development and investment sites</a:t>
            </a:r>
          </a:p>
          <a:p>
            <a:pPr marL="1200150" lvl="2" indent="-285750">
              <a:lnSpc>
                <a:spcPct val="100000"/>
              </a:lnSpc>
              <a:buFont typeface="Wingdings" panose="05000000000000000000" pitchFamily="2" charset="2"/>
              <a:buChar char="§"/>
            </a:pPr>
            <a:r>
              <a:rPr lang="en-US" sz="1600" dirty="0">
                <a:latin typeface="Arial" panose="020B0604020202020204" pitchFamily="34" charset="0"/>
                <a:cs typeface="Arial" panose="020B0604020202020204" pitchFamily="34" charset="0"/>
              </a:rPr>
              <a:t>Focus on transformative/catalytic</a:t>
            </a:r>
          </a:p>
          <a:p>
            <a:pPr marL="1200150" lvl="2" indent="-285750">
              <a:lnSpc>
                <a:spcPct val="100000"/>
              </a:lnSpc>
              <a:buFont typeface="Wingdings" panose="05000000000000000000" pitchFamily="2" charset="2"/>
              <a:buChar char="§"/>
            </a:pPr>
            <a:r>
              <a:rPr lang="en-US" sz="1600" dirty="0">
                <a:latin typeface="Arial" panose="020B0604020202020204" pitchFamily="34" charset="0"/>
                <a:cs typeface="Arial" panose="020B0604020202020204" pitchFamily="34" charset="0"/>
              </a:rPr>
              <a:t>Take advantage of transportation/size benefits</a:t>
            </a:r>
          </a:p>
          <a:p>
            <a:pPr marL="1200150" lvl="2" indent="-285750">
              <a:lnSpc>
                <a:spcPct val="100000"/>
              </a:lnSpc>
              <a:spcAft>
                <a:spcPts val="1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Ensure substantial local engagement</a:t>
            </a:r>
          </a:p>
          <a:p>
            <a:pPr marL="742950" lvl="1" indent="-285750">
              <a:lnSpc>
                <a:spcPct val="100000"/>
              </a:lnSpc>
              <a:spcAft>
                <a:spcPts val="600"/>
              </a:spcAft>
              <a:buFont typeface="Wingdings" panose="05000000000000000000" pitchFamily="2" charset="2"/>
              <a:buChar char="§"/>
            </a:pPr>
            <a:r>
              <a:rPr lang="en-US" sz="1700" dirty="0">
                <a:latin typeface="Arial" panose="020B0604020202020204" pitchFamily="34" charset="0"/>
                <a:cs typeface="Arial" panose="020B0604020202020204" pitchFamily="34" charset="0"/>
              </a:rPr>
              <a:t>Balance economic development needs with other community needs</a:t>
            </a:r>
          </a:p>
          <a:p>
            <a:pPr marL="1200150" lvl="2" indent="-285750">
              <a:lnSpc>
                <a:spcPct val="100000"/>
              </a:lnSpc>
              <a:buFont typeface="Wingdings" panose="05000000000000000000" pitchFamily="2" charset="2"/>
              <a:buChar char="§"/>
            </a:pPr>
            <a:r>
              <a:rPr lang="en-US" sz="1600" dirty="0">
                <a:latin typeface="Arial" panose="020B0604020202020204" pitchFamily="34" charset="0"/>
                <a:cs typeface="Arial" panose="020B0604020202020204" pitchFamily="34" charset="0"/>
              </a:rPr>
              <a:t>Housing</a:t>
            </a:r>
          </a:p>
          <a:p>
            <a:pPr marL="1200150" lvl="2" indent="-285750">
              <a:lnSpc>
                <a:spcPct val="100000"/>
              </a:lnSpc>
              <a:buFont typeface="Wingdings" panose="05000000000000000000" pitchFamily="2" charset="2"/>
              <a:buChar char="§"/>
            </a:pPr>
            <a:r>
              <a:rPr lang="en-US" sz="1600" dirty="0">
                <a:latin typeface="Arial" panose="020B0604020202020204" pitchFamily="34" charset="0"/>
                <a:cs typeface="Arial" panose="020B0604020202020204" pitchFamily="34" charset="0"/>
              </a:rPr>
              <a:t>Parks/open space </a:t>
            </a:r>
          </a:p>
        </p:txBody>
      </p:sp>
    </p:spTree>
    <p:extLst>
      <p:ext uri="{BB962C8B-B14F-4D97-AF65-F5344CB8AC3E}">
        <p14:creationId xmlns:p14="http://schemas.microsoft.com/office/powerpoint/2010/main" val="27466718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7593E55-0EEA-4EF5-A6DB-5FBA4E7DCDD1}"/>
              </a:ext>
            </a:extLst>
          </p:cNvPr>
          <p:cNvSpPr>
            <a:spLocks noGrp="1"/>
          </p:cNvSpPr>
          <p:nvPr>
            <p:ph type="body" idx="2"/>
          </p:nvPr>
        </p:nvSpPr>
        <p:spPr/>
        <p:txBody>
          <a:bodyPr>
            <a:noAutofit/>
          </a:bodyPr>
          <a:lstStyle/>
          <a:p>
            <a:pPr algn="ctr"/>
            <a:r>
              <a:rPr lang="en-US" sz="3200" dirty="0"/>
              <a:t>Next steps</a:t>
            </a:r>
          </a:p>
        </p:txBody>
      </p:sp>
      <p:sp>
        <p:nvSpPr>
          <p:cNvPr id="3" name="Text Placeholder 2">
            <a:extLst>
              <a:ext uri="{FF2B5EF4-FFF2-40B4-BE49-F238E27FC236}">
                <a16:creationId xmlns:a16="http://schemas.microsoft.com/office/drawing/2014/main" id="{850E5E6C-ED53-4882-BEB7-7D6865BE36F5}"/>
              </a:ext>
            </a:extLst>
          </p:cNvPr>
          <p:cNvSpPr>
            <a:spLocks noGrp="1"/>
          </p:cNvSpPr>
          <p:nvPr>
            <p:ph type="body" idx="10"/>
          </p:nvPr>
        </p:nvSpPr>
        <p:spPr>
          <a:xfrm>
            <a:off x="588210" y="1367406"/>
            <a:ext cx="11143916" cy="5185795"/>
          </a:xfrm>
        </p:spPr>
        <p:txBody>
          <a:bodyPr anchor="t">
            <a:normAutofit/>
          </a:bodyPr>
          <a:lstStyle/>
          <a:p>
            <a:pPr marL="285750" indent="-285750">
              <a:buFont typeface="Wingdings" panose="05000000000000000000" pitchFamily="2" charset="2"/>
              <a:buChar char="§"/>
            </a:pPr>
            <a:r>
              <a:rPr lang="en-US" sz="1600" b="1" dirty="0"/>
              <a:t>Public Review &amp; Comment</a:t>
            </a:r>
          </a:p>
          <a:p>
            <a:pPr marL="742950" lvl="1" indent="-285750">
              <a:lnSpc>
                <a:spcPct val="100000"/>
              </a:lnSpc>
              <a:spcAft>
                <a:spcPts val="600"/>
              </a:spcAft>
              <a:buFont typeface="Wingdings" panose="05000000000000000000" pitchFamily="2" charset="2"/>
              <a:buChar char="§"/>
            </a:pPr>
            <a:r>
              <a:rPr lang="en-US" sz="1400" dirty="0">
                <a:latin typeface="Arial" panose="020B0604020202020204" pitchFamily="34" charset="0"/>
                <a:cs typeface="Arial" panose="020B0604020202020204" pitchFamily="34" charset="0"/>
              </a:rPr>
              <a:t>Draft released on September 1st, 2021, for public comment</a:t>
            </a:r>
          </a:p>
          <a:p>
            <a:pPr marL="742950" lvl="1" indent="-285750">
              <a:lnSpc>
                <a:spcPct val="100000"/>
              </a:lnSpc>
              <a:spcAft>
                <a:spcPts val="600"/>
              </a:spcAft>
              <a:buFont typeface="Wingdings" panose="05000000000000000000" pitchFamily="2" charset="2"/>
              <a:buChar char="§"/>
            </a:pPr>
            <a:r>
              <a:rPr lang="en-US" sz="1400" dirty="0">
                <a:latin typeface="Arial" panose="020B0604020202020204" pitchFamily="34" charset="0"/>
                <a:cs typeface="Arial" panose="020B0604020202020204" pitchFamily="34" charset="0"/>
              </a:rPr>
              <a:t>30-day public comment period</a:t>
            </a:r>
            <a:r>
              <a:rPr lang="en-US" sz="1400" dirty="0">
                <a:solidFill>
                  <a:schemeClr val="bg1">
                    <a:lumMod val="50000"/>
                  </a:schemeClr>
                </a:solidFill>
              </a:rPr>
              <a:t>. </a:t>
            </a:r>
          </a:p>
          <a:p>
            <a:pPr marL="971550" lvl="1" indent="-285750">
              <a:lnSpc>
                <a:spcPct val="100000"/>
              </a:lnSpc>
              <a:buFont typeface="Wingdings" panose="05000000000000000000" pitchFamily="2" charset="2"/>
              <a:buChar char="§"/>
            </a:pPr>
            <a:endParaRPr lang="en-US" sz="1400" b="1" dirty="0">
              <a:solidFill>
                <a:schemeClr val="bg1">
                  <a:lumMod val="50000"/>
                </a:schemeClr>
              </a:solidFill>
            </a:endParaRPr>
          </a:p>
          <a:p>
            <a:pPr marL="285750" indent="-285750">
              <a:buFont typeface="Wingdings" panose="05000000000000000000" pitchFamily="2" charset="2"/>
              <a:buChar char="§"/>
            </a:pPr>
            <a:r>
              <a:rPr lang="en-US" sz="1600" b="1" dirty="0"/>
              <a:t>Public Information Meeting</a:t>
            </a:r>
          </a:p>
          <a:p>
            <a:pPr marL="742950" lvl="1" indent="-285750">
              <a:lnSpc>
                <a:spcPct val="100000"/>
              </a:lnSpc>
              <a:spcAft>
                <a:spcPts val="600"/>
              </a:spcAft>
              <a:buFont typeface="Wingdings" panose="05000000000000000000" pitchFamily="2" charset="2"/>
              <a:buChar char="§"/>
            </a:pPr>
            <a:r>
              <a:rPr lang="en-US" sz="1400" dirty="0">
                <a:latin typeface="Arial" panose="020B0604020202020204" pitchFamily="34" charset="0"/>
                <a:cs typeface="Arial" panose="020B0604020202020204" pitchFamily="34" charset="0"/>
              </a:rPr>
              <a:t>Scheduled for September 15th, 2021 </a:t>
            </a:r>
          </a:p>
          <a:p>
            <a:pPr marL="971550" lvl="1" indent="-285750">
              <a:buFont typeface="Wingdings" panose="05000000000000000000" pitchFamily="2" charset="2"/>
              <a:buChar char="§"/>
            </a:pPr>
            <a:endParaRPr lang="en-US" sz="1400" dirty="0">
              <a:solidFill>
                <a:schemeClr val="bg1">
                  <a:lumMod val="50000"/>
                </a:schemeClr>
              </a:solidFill>
            </a:endParaRPr>
          </a:p>
          <a:p>
            <a:pPr marL="285750" indent="-285750">
              <a:buFont typeface="Wingdings" panose="05000000000000000000" pitchFamily="2" charset="2"/>
              <a:buChar char="§"/>
            </a:pPr>
            <a:r>
              <a:rPr lang="en-US" sz="1600" b="1" dirty="0"/>
              <a:t>MetroCOG Board Approval</a:t>
            </a:r>
          </a:p>
          <a:p>
            <a:pPr marL="742950" lvl="1" indent="-285750">
              <a:lnSpc>
                <a:spcPct val="100000"/>
              </a:lnSpc>
              <a:spcAft>
                <a:spcPts val="600"/>
              </a:spcAft>
              <a:buFont typeface="Wingdings" panose="05000000000000000000" pitchFamily="2" charset="2"/>
              <a:buChar char="§"/>
            </a:pPr>
            <a:r>
              <a:rPr lang="en-US" sz="1400" dirty="0">
                <a:latin typeface="Arial" panose="020B0604020202020204" pitchFamily="34" charset="0"/>
                <a:cs typeface="Arial" panose="020B0604020202020204" pitchFamily="34" charset="0"/>
              </a:rPr>
              <a:t>MetroCOG Board will vote on CEDS on September 30th. </a:t>
            </a:r>
          </a:p>
          <a:p>
            <a:pPr marL="971550" lvl="1" indent="-285750">
              <a:lnSpc>
                <a:spcPct val="100000"/>
              </a:lnSpc>
              <a:buFont typeface="Wingdings" panose="05000000000000000000" pitchFamily="2" charset="2"/>
              <a:buChar char="§"/>
            </a:pPr>
            <a:endParaRPr lang="en-US" sz="1400" dirty="0">
              <a:solidFill>
                <a:schemeClr val="bg1">
                  <a:lumMod val="50000"/>
                </a:schemeClr>
              </a:solidFill>
            </a:endParaRPr>
          </a:p>
          <a:p>
            <a:pPr marL="285750" indent="-285750">
              <a:buFont typeface="Wingdings" panose="05000000000000000000" pitchFamily="2" charset="2"/>
              <a:buChar char="§"/>
            </a:pPr>
            <a:r>
              <a:rPr lang="en-US" sz="1600" b="1" dirty="0"/>
              <a:t>State and Federal Review</a:t>
            </a:r>
          </a:p>
          <a:p>
            <a:pPr marL="742950" lvl="1" indent="-285750">
              <a:lnSpc>
                <a:spcPct val="100000"/>
              </a:lnSpc>
              <a:spcAft>
                <a:spcPts val="600"/>
              </a:spcAft>
              <a:buFont typeface="Wingdings" panose="05000000000000000000" pitchFamily="2" charset="2"/>
              <a:buChar char="§"/>
            </a:pPr>
            <a:r>
              <a:rPr lang="en-US" sz="1400" dirty="0">
                <a:latin typeface="Arial" panose="020B0604020202020204" pitchFamily="34" charset="0"/>
                <a:cs typeface="Arial" panose="020B0604020202020204" pitchFamily="34" charset="0"/>
              </a:rPr>
              <a:t>State of Connecticut Department of Economic &amp; Community Development (DECD)</a:t>
            </a:r>
          </a:p>
          <a:p>
            <a:pPr marL="742950" lvl="1" indent="-285750">
              <a:lnSpc>
                <a:spcPct val="100000"/>
              </a:lnSpc>
              <a:spcAft>
                <a:spcPts val="600"/>
              </a:spcAft>
              <a:buFont typeface="Wingdings" panose="05000000000000000000" pitchFamily="2" charset="2"/>
              <a:buChar char="§"/>
            </a:pPr>
            <a:r>
              <a:rPr lang="en-US" sz="1400" dirty="0">
                <a:latin typeface="Arial" panose="020B0604020202020204" pitchFamily="34" charset="0"/>
                <a:cs typeface="Arial" panose="020B0604020202020204" pitchFamily="34" charset="0"/>
              </a:rPr>
              <a:t>State of Connecticut Office of Policy &amp; Management (OPM)</a:t>
            </a:r>
          </a:p>
          <a:p>
            <a:pPr marL="742950" lvl="1" indent="-285750">
              <a:lnSpc>
                <a:spcPct val="100000"/>
              </a:lnSpc>
              <a:spcAft>
                <a:spcPts val="600"/>
              </a:spcAft>
              <a:buFont typeface="Wingdings" panose="05000000000000000000" pitchFamily="2" charset="2"/>
              <a:buChar char="§"/>
            </a:pPr>
            <a:r>
              <a:rPr lang="en-US" sz="1400" dirty="0">
                <a:latin typeface="Arial" panose="020B0604020202020204" pitchFamily="34" charset="0"/>
                <a:cs typeface="Arial" panose="020B0604020202020204" pitchFamily="34" charset="0"/>
              </a:rPr>
              <a:t>United States Department of Commerce – Economic Development Administration (EDA) </a:t>
            </a:r>
          </a:p>
          <a:p>
            <a:pPr marL="285750" indent="-285750">
              <a:buFont typeface="Wingdings" panose="05000000000000000000" pitchFamily="2" charset="2"/>
              <a:buChar char="q"/>
            </a:pPr>
            <a:endParaRPr lang="en-US" sz="1800" dirty="0">
              <a:solidFill>
                <a:schemeClr val="bg1">
                  <a:lumMod val="50000"/>
                </a:schemeClr>
              </a:solidFill>
            </a:endParaRPr>
          </a:p>
        </p:txBody>
      </p:sp>
      <p:sp>
        <p:nvSpPr>
          <p:cNvPr id="5" name="Text Placeholder 4">
            <a:extLst>
              <a:ext uri="{FF2B5EF4-FFF2-40B4-BE49-F238E27FC236}">
                <a16:creationId xmlns:a16="http://schemas.microsoft.com/office/drawing/2014/main" id="{128AAD55-772E-46C5-A4E7-419202E95DF3}"/>
              </a:ext>
            </a:extLst>
          </p:cNvPr>
          <p:cNvSpPr>
            <a:spLocks noGrp="1"/>
          </p:cNvSpPr>
          <p:nvPr>
            <p:ph type="body" idx="12"/>
          </p:nvPr>
        </p:nvSpPr>
        <p:spPr/>
        <p:txBody>
          <a:bodyPr>
            <a:noAutofit/>
          </a:bodyPr>
          <a:lstStyle/>
          <a:p>
            <a:pPr algn="ctr"/>
            <a:r>
              <a:rPr lang="en-US" sz="1800" dirty="0"/>
              <a:t>PROCESS MOVING FOWARD</a:t>
            </a:r>
          </a:p>
        </p:txBody>
      </p:sp>
    </p:spTree>
    <p:extLst>
      <p:ext uri="{BB962C8B-B14F-4D97-AF65-F5344CB8AC3E}">
        <p14:creationId xmlns:p14="http://schemas.microsoft.com/office/powerpoint/2010/main" val="22076126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7593E55-0EEA-4EF5-A6DB-5FBA4E7DCDD1}"/>
              </a:ext>
            </a:extLst>
          </p:cNvPr>
          <p:cNvSpPr>
            <a:spLocks noGrp="1"/>
          </p:cNvSpPr>
          <p:nvPr>
            <p:ph type="body" idx="2"/>
          </p:nvPr>
        </p:nvSpPr>
        <p:spPr/>
        <p:txBody>
          <a:bodyPr>
            <a:noAutofit/>
          </a:bodyPr>
          <a:lstStyle/>
          <a:p>
            <a:pPr algn="ctr"/>
            <a:r>
              <a:rPr lang="en-US" sz="3200" dirty="0"/>
              <a:t>THANK YOU.</a:t>
            </a:r>
          </a:p>
        </p:txBody>
      </p:sp>
      <p:sp>
        <p:nvSpPr>
          <p:cNvPr id="3" name="Text Placeholder 2">
            <a:extLst>
              <a:ext uri="{FF2B5EF4-FFF2-40B4-BE49-F238E27FC236}">
                <a16:creationId xmlns:a16="http://schemas.microsoft.com/office/drawing/2014/main" id="{850E5E6C-ED53-4882-BEB7-7D6865BE36F5}"/>
              </a:ext>
            </a:extLst>
          </p:cNvPr>
          <p:cNvSpPr>
            <a:spLocks noGrp="1"/>
          </p:cNvSpPr>
          <p:nvPr>
            <p:ph type="body" idx="10"/>
          </p:nvPr>
        </p:nvSpPr>
        <p:spPr>
          <a:xfrm>
            <a:off x="588210" y="1367406"/>
            <a:ext cx="11143916" cy="5185795"/>
          </a:xfrm>
        </p:spPr>
        <p:txBody>
          <a:bodyPr anchor="t">
            <a:normAutofit/>
          </a:bodyPr>
          <a:lstStyle/>
          <a:p>
            <a:pPr marL="285750" indent="-285750" algn="ctr">
              <a:buFont typeface="Wingdings" panose="05000000000000000000" pitchFamily="2" charset="2"/>
              <a:buChar char="q"/>
            </a:pPr>
            <a:endParaRPr lang="en-US" sz="1600" dirty="0">
              <a:solidFill>
                <a:schemeClr val="bg1">
                  <a:lumMod val="50000"/>
                </a:schemeClr>
              </a:solidFill>
            </a:endParaRPr>
          </a:p>
          <a:p>
            <a:pPr marL="285750" indent="-285750" algn="ctr">
              <a:buFont typeface="Wingdings" panose="05000000000000000000" pitchFamily="2" charset="2"/>
              <a:buChar char="q"/>
            </a:pPr>
            <a:endParaRPr lang="en-US" sz="1600" dirty="0">
              <a:solidFill>
                <a:schemeClr val="bg1">
                  <a:lumMod val="50000"/>
                </a:schemeClr>
              </a:solidFill>
            </a:endParaRPr>
          </a:p>
          <a:p>
            <a:pPr algn="ctr"/>
            <a:r>
              <a:rPr lang="en-US" sz="3200" dirty="0">
                <a:solidFill>
                  <a:schemeClr val="bg1">
                    <a:lumMod val="50000"/>
                  </a:schemeClr>
                </a:solidFill>
              </a:rPr>
              <a:t>QUESTIONS?</a:t>
            </a:r>
          </a:p>
          <a:p>
            <a:pPr algn="ctr"/>
            <a:endParaRPr lang="en-US" sz="3200" dirty="0">
              <a:solidFill>
                <a:schemeClr val="bg1">
                  <a:lumMod val="50000"/>
                </a:schemeClr>
              </a:solidFill>
            </a:endParaRPr>
          </a:p>
          <a:p>
            <a:pPr algn="ctr"/>
            <a:r>
              <a:rPr lang="en-US" sz="2400" dirty="0">
                <a:solidFill>
                  <a:schemeClr val="bg1">
                    <a:lumMod val="50000"/>
                  </a:schemeClr>
                </a:solidFill>
              </a:rPr>
              <a:t>203-366-5405</a:t>
            </a:r>
          </a:p>
          <a:p>
            <a:pPr algn="ctr"/>
            <a:r>
              <a:rPr lang="en-US" sz="2400" dirty="0">
                <a:solidFill>
                  <a:schemeClr val="bg1">
                    <a:lumMod val="50000"/>
                  </a:schemeClr>
                </a:solidFill>
                <a:hlinkClick r:id="rId2"/>
              </a:rPr>
              <a:t>mfulda@ctmetro.org</a:t>
            </a:r>
            <a:endParaRPr lang="en-US" sz="2400" dirty="0">
              <a:solidFill>
                <a:schemeClr val="bg1">
                  <a:lumMod val="50000"/>
                </a:schemeClr>
              </a:solidFill>
            </a:endParaRPr>
          </a:p>
          <a:p>
            <a:pPr algn="ctr"/>
            <a:r>
              <a:rPr lang="en-US" sz="2400" dirty="0">
                <a:solidFill>
                  <a:schemeClr val="bg1">
                    <a:lumMod val="50000"/>
                  </a:schemeClr>
                </a:solidFill>
                <a:hlinkClick r:id="rId3"/>
              </a:rPr>
              <a:t>pcarleton@ctmetro.org</a:t>
            </a:r>
            <a:r>
              <a:rPr lang="en-US" sz="2400" dirty="0">
                <a:solidFill>
                  <a:schemeClr val="bg1">
                    <a:lumMod val="50000"/>
                  </a:schemeClr>
                </a:solidFill>
              </a:rPr>
              <a:t> </a:t>
            </a:r>
          </a:p>
        </p:txBody>
      </p:sp>
      <p:sp>
        <p:nvSpPr>
          <p:cNvPr id="5" name="Text Placeholder 4">
            <a:extLst>
              <a:ext uri="{FF2B5EF4-FFF2-40B4-BE49-F238E27FC236}">
                <a16:creationId xmlns:a16="http://schemas.microsoft.com/office/drawing/2014/main" id="{128AAD55-772E-46C5-A4E7-419202E95DF3}"/>
              </a:ext>
            </a:extLst>
          </p:cNvPr>
          <p:cNvSpPr>
            <a:spLocks noGrp="1"/>
          </p:cNvSpPr>
          <p:nvPr>
            <p:ph type="body" idx="12"/>
          </p:nvPr>
        </p:nvSpPr>
        <p:spPr/>
        <p:txBody>
          <a:bodyPr>
            <a:noAutofit/>
          </a:bodyPr>
          <a:lstStyle/>
          <a:p>
            <a:pPr algn="ctr"/>
            <a:r>
              <a:rPr lang="en-US" sz="1800" dirty="0"/>
              <a:t>WE APPRECIATE YOUR ASSISTANCE AND FEEDBACK.</a:t>
            </a:r>
          </a:p>
        </p:txBody>
      </p:sp>
    </p:spTree>
    <p:extLst>
      <p:ext uri="{BB962C8B-B14F-4D97-AF65-F5344CB8AC3E}">
        <p14:creationId xmlns:p14="http://schemas.microsoft.com/office/powerpoint/2010/main" val="2359010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E2AA511-ECF9-42E8-918D-9E252405F2F5}"/>
              </a:ext>
            </a:extLst>
          </p:cNvPr>
          <p:cNvSpPr>
            <a:spLocks noGrp="1"/>
          </p:cNvSpPr>
          <p:nvPr>
            <p:ph type="body" idx="2"/>
          </p:nvPr>
        </p:nvSpPr>
        <p:spPr>
          <a:xfrm>
            <a:off x="588211" y="381000"/>
            <a:ext cx="11047664" cy="722919"/>
          </a:xfrm>
        </p:spPr>
        <p:txBody>
          <a:bodyPr anchor="t">
            <a:normAutofit fontScale="47500" lnSpcReduction="20000"/>
          </a:bodyPr>
          <a:lstStyle/>
          <a:p>
            <a:pPr algn="ctr"/>
            <a:r>
              <a:rPr lang="en-US" sz="8000" dirty="0"/>
              <a:t>Overview</a:t>
            </a:r>
          </a:p>
          <a:p>
            <a:pPr algn="ctr"/>
            <a:endParaRPr lang="en-US" dirty="0"/>
          </a:p>
        </p:txBody>
      </p:sp>
      <p:sp>
        <p:nvSpPr>
          <p:cNvPr id="3" name="Text Placeholder 2">
            <a:extLst>
              <a:ext uri="{FF2B5EF4-FFF2-40B4-BE49-F238E27FC236}">
                <a16:creationId xmlns:a16="http://schemas.microsoft.com/office/drawing/2014/main" id="{F99260A0-E76E-4BFF-AA14-10B0C35251B6}"/>
              </a:ext>
            </a:extLst>
          </p:cNvPr>
          <p:cNvSpPr>
            <a:spLocks noGrp="1"/>
          </p:cNvSpPr>
          <p:nvPr>
            <p:ph type="body" idx="10"/>
          </p:nvPr>
        </p:nvSpPr>
        <p:spPr>
          <a:xfrm>
            <a:off x="588211" y="1610873"/>
            <a:ext cx="11143915" cy="5185610"/>
          </a:xfrm>
        </p:spPr>
        <p:txBody>
          <a:bodyPr anchor="t">
            <a:normAutofit lnSpcReduction="10000"/>
          </a:bodyPr>
          <a:lstStyle/>
          <a:p>
            <a:pPr marL="342900" indent="-342900">
              <a:buFont typeface="Wingdings" panose="05000000000000000000" pitchFamily="2" charset="2"/>
              <a:buChar char="§"/>
            </a:pPr>
            <a:r>
              <a:rPr lang="en-US" sz="2000" dirty="0"/>
              <a:t>A CEDS is “designed to bring together the public and private sectors in the creation of an    economic roadmap to diversify and strengthen regional economies.” </a:t>
            </a:r>
          </a:p>
          <a:p>
            <a:pPr marL="342900" indent="-342900">
              <a:buFont typeface="Wingdings" panose="05000000000000000000" pitchFamily="2" charset="2"/>
              <a:buChar char="§"/>
            </a:pPr>
            <a:r>
              <a:rPr lang="en-US" sz="2000" dirty="0"/>
              <a:t>A locally-based, regionally-driven economic development planning process. </a:t>
            </a:r>
          </a:p>
          <a:p>
            <a:pPr marL="342900" indent="-342900">
              <a:buFont typeface="Wingdings" panose="05000000000000000000" pitchFamily="2" charset="2"/>
              <a:buChar char="§"/>
            </a:pPr>
            <a:r>
              <a:rPr lang="en-US" sz="2000" dirty="0"/>
              <a:t>Engages community leaders and leverages the involvement of the private sector to establish a strategic blueprint for regional collaboration. </a:t>
            </a:r>
          </a:p>
          <a:p>
            <a:pPr marL="342900" indent="-342900">
              <a:buFont typeface="Wingdings" panose="05000000000000000000" pitchFamily="2" charset="2"/>
              <a:buChar char="§"/>
            </a:pPr>
            <a:r>
              <a:rPr lang="en-US" sz="2000" dirty="0"/>
              <a:t>Integrates a region's human and physical capital planning in the service of economic development. Integrated economic development planning provides the flexibility to adapt to global economic conditions and fully utilize the region's unique advantages to maximize economic opportunity for its residents by attracting the private investment that creates jobs for the region's residents.</a:t>
            </a:r>
          </a:p>
          <a:p>
            <a:pPr marL="342900" indent="-342900">
              <a:buFont typeface="Wingdings" panose="05000000000000000000" pitchFamily="2" charset="2"/>
              <a:buChar char="§"/>
            </a:pPr>
            <a:r>
              <a:rPr lang="en-US" sz="2000" dirty="0"/>
              <a:t>Must include, at a minimum, the following: Summary Background, SWOT Analysis, Strategic Direction/Action Plan and Evaluation Framework.</a:t>
            </a:r>
          </a:p>
          <a:p>
            <a:pPr marL="342900" indent="-342900">
              <a:buFont typeface="Wingdings" panose="05000000000000000000" pitchFamily="2" charset="2"/>
              <a:buChar char="§"/>
            </a:pPr>
            <a:r>
              <a:rPr lang="en-US" sz="2000" dirty="0"/>
              <a:t>Process must be led by a Strategy Committee consisting of a majority of private sector representation.</a:t>
            </a:r>
          </a:p>
          <a:p>
            <a:endParaRPr lang="en-US" dirty="0"/>
          </a:p>
        </p:txBody>
      </p:sp>
      <p:sp>
        <p:nvSpPr>
          <p:cNvPr id="5" name="Text Placeholder 4">
            <a:extLst>
              <a:ext uri="{FF2B5EF4-FFF2-40B4-BE49-F238E27FC236}">
                <a16:creationId xmlns:a16="http://schemas.microsoft.com/office/drawing/2014/main" id="{8761113D-F8BA-4418-AD89-F4F2E33B6A6B}"/>
              </a:ext>
            </a:extLst>
          </p:cNvPr>
          <p:cNvSpPr>
            <a:spLocks noGrp="1"/>
          </p:cNvSpPr>
          <p:nvPr>
            <p:ph type="body" idx="12"/>
          </p:nvPr>
        </p:nvSpPr>
        <p:spPr>
          <a:xfrm>
            <a:off x="588210" y="1103920"/>
            <a:ext cx="11143916" cy="349318"/>
          </a:xfrm>
        </p:spPr>
        <p:txBody>
          <a:bodyPr>
            <a:noAutofit/>
          </a:bodyPr>
          <a:lstStyle/>
          <a:p>
            <a:pPr algn="ctr"/>
            <a:r>
              <a:rPr lang="en-US" sz="1800" dirty="0"/>
              <a:t>WHAT IS A COMPREHENSIVE ECONOMIC DEVELOPMENT STRATEGY? </a:t>
            </a:r>
          </a:p>
        </p:txBody>
      </p:sp>
    </p:spTree>
    <p:extLst>
      <p:ext uri="{BB962C8B-B14F-4D97-AF65-F5344CB8AC3E}">
        <p14:creationId xmlns:p14="http://schemas.microsoft.com/office/powerpoint/2010/main" val="544309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054ABD8-9A4B-4C1F-8CBA-95E332208BB2}"/>
              </a:ext>
            </a:extLst>
          </p:cNvPr>
          <p:cNvSpPr>
            <a:spLocks noGrp="1"/>
          </p:cNvSpPr>
          <p:nvPr>
            <p:ph type="body" idx="2"/>
          </p:nvPr>
        </p:nvSpPr>
        <p:spPr/>
        <p:txBody>
          <a:bodyPr/>
          <a:lstStyle/>
          <a:p>
            <a:pPr algn="ctr"/>
            <a:r>
              <a:rPr lang="en-US" dirty="0"/>
              <a:t>Overarching findings</a:t>
            </a:r>
          </a:p>
        </p:txBody>
      </p:sp>
      <p:sp>
        <p:nvSpPr>
          <p:cNvPr id="3" name="Text Placeholder 2">
            <a:extLst>
              <a:ext uri="{FF2B5EF4-FFF2-40B4-BE49-F238E27FC236}">
                <a16:creationId xmlns:a16="http://schemas.microsoft.com/office/drawing/2014/main" id="{1757628A-E7B3-4722-989A-5B397F11CD14}"/>
              </a:ext>
            </a:extLst>
          </p:cNvPr>
          <p:cNvSpPr>
            <a:spLocks noGrp="1"/>
          </p:cNvSpPr>
          <p:nvPr>
            <p:ph type="body" idx="10"/>
          </p:nvPr>
        </p:nvSpPr>
        <p:spPr>
          <a:xfrm>
            <a:off x="588209" y="1490205"/>
            <a:ext cx="11143915" cy="4726037"/>
          </a:xfrm>
        </p:spPr>
        <p:txBody>
          <a:bodyPr>
            <a:normAutofit fontScale="85000" lnSpcReduction="10000"/>
          </a:bodyPr>
          <a:lstStyle/>
          <a:p>
            <a:pPr marL="285750" indent="-285750">
              <a:buFont typeface="Wingdings" panose="05000000000000000000" pitchFamily="2" charset="2"/>
              <a:buChar char="§"/>
            </a:pPr>
            <a:r>
              <a:rPr lang="en-US" sz="2400" b="1" dirty="0"/>
              <a:t>MetroCOG is an aging, yet diversifying community</a:t>
            </a:r>
          </a:p>
          <a:p>
            <a:pPr marL="742950" lvl="1" indent="-285750">
              <a:lnSpc>
                <a:spcPct val="120000"/>
              </a:lnSpc>
              <a:spcAft>
                <a:spcPts val="600"/>
              </a:spcAft>
              <a:buFont typeface="Wingdings" panose="05000000000000000000" pitchFamily="2" charset="2"/>
              <a:buChar char="§"/>
            </a:pPr>
            <a:r>
              <a:rPr lang="en-US" sz="2400" dirty="0">
                <a:latin typeface="Arial" panose="020B0604020202020204" pitchFamily="34" charset="0"/>
                <a:cs typeface="Arial" panose="020B0604020202020204" pitchFamily="34" charset="0"/>
              </a:rPr>
              <a:t>Possible needs for more diverse housing in the future – inclusive of senior’s housing</a:t>
            </a:r>
          </a:p>
          <a:p>
            <a:pPr marL="742950" lvl="1" indent="-285750">
              <a:lnSpc>
                <a:spcPct val="120000"/>
              </a:lnSpc>
              <a:spcAft>
                <a:spcPts val="600"/>
              </a:spcAft>
              <a:buFont typeface="Wingdings" panose="05000000000000000000" pitchFamily="2" charset="2"/>
              <a:buChar char="§"/>
            </a:pPr>
            <a:r>
              <a:rPr lang="en-US" sz="2400" dirty="0">
                <a:latin typeface="Arial" panose="020B0604020202020204" pitchFamily="34" charset="0"/>
                <a:cs typeface="Arial" panose="020B0604020202020204" pitchFamily="34" charset="0"/>
              </a:rPr>
              <a:t>The region’s ability to maintain current labor force, let alone expand it, will be an issue </a:t>
            </a:r>
          </a:p>
          <a:p>
            <a:pPr marL="742950" lvl="1" indent="-285750">
              <a:lnSpc>
                <a:spcPct val="120000"/>
              </a:lnSpc>
              <a:spcAft>
                <a:spcPts val="600"/>
              </a:spcAft>
              <a:buFont typeface="Wingdings" panose="05000000000000000000" pitchFamily="2" charset="2"/>
              <a:buChar char="§"/>
            </a:pPr>
            <a:r>
              <a:rPr lang="en-US" sz="2400" dirty="0">
                <a:latin typeface="Arial" panose="020B0604020202020204" pitchFamily="34" charset="0"/>
                <a:cs typeface="Arial" panose="020B0604020202020204" pitchFamily="34" charset="0"/>
              </a:rPr>
              <a:t>MetroCOG has a more racially and ethnically diverse population and business base than Fairfield County/Connecticut</a:t>
            </a:r>
          </a:p>
          <a:p>
            <a:endParaRPr lang="en-US" sz="2400" dirty="0"/>
          </a:p>
          <a:p>
            <a:pPr marL="285750" indent="-285750">
              <a:buFont typeface="Wingdings" panose="05000000000000000000" pitchFamily="2" charset="2"/>
              <a:buChar char="§"/>
            </a:pPr>
            <a:r>
              <a:rPr lang="en-US" sz="2400" b="1" dirty="0" err="1"/>
              <a:t>MetroCOG’s</a:t>
            </a:r>
            <a:r>
              <a:rPr lang="en-US" sz="2400" b="1" dirty="0"/>
              <a:t> labor force following similar transition patterns to much of the Northeast</a:t>
            </a:r>
          </a:p>
          <a:p>
            <a:pPr marL="742950" lvl="1" indent="-285750">
              <a:lnSpc>
                <a:spcPct val="120000"/>
              </a:lnSpc>
              <a:spcAft>
                <a:spcPts val="600"/>
              </a:spcAft>
              <a:buFont typeface="Wingdings" panose="05000000000000000000" pitchFamily="2" charset="2"/>
              <a:buChar char="§"/>
            </a:pPr>
            <a:r>
              <a:rPr lang="en-US" sz="2400" dirty="0">
                <a:latin typeface="Arial" panose="020B0604020202020204" pitchFamily="34" charset="0"/>
                <a:cs typeface="Arial" panose="020B0604020202020204" pitchFamily="34" charset="0"/>
              </a:rPr>
              <a:t>The region has grown better educated, with the strongest growth in post-graduates</a:t>
            </a:r>
          </a:p>
          <a:p>
            <a:pPr marL="742950" lvl="1" indent="-285750">
              <a:lnSpc>
                <a:spcPct val="120000"/>
              </a:lnSpc>
              <a:spcAft>
                <a:spcPts val="600"/>
              </a:spcAft>
              <a:buFont typeface="Wingdings" panose="05000000000000000000" pitchFamily="2" charset="2"/>
              <a:buChar char="§"/>
            </a:pPr>
            <a:r>
              <a:rPr lang="en-US" sz="2400" dirty="0" err="1">
                <a:latin typeface="Arial" panose="020B0604020202020204" pitchFamily="34" charset="0"/>
                <a:cs typeface="Arial" panose="020B0604020202020204" pitchFamily="34" charset="0"/>
              </a:rPr>
              <a:t>MetroCOG’s</a:t>
            </a:r>
            <a:r>
              <a:rPr lang="en-US" sz="2400" dirty="0">
                <a:latin typeface="Arial" panose="020B0604020202020204" pitchFamily="34" charset="0"/>
                <a:cs typeface="Arial" panose="020B0604020202020204" pitchFamily="34" charset="0"/>
              </a:rPr>
              <a:t> proximity to larger markets, strong transportation connectivity, and comparably affordable housing is attracting commuters</a:t>
            </a:r>
          </a:p>
          <a:p>
            <a:endParaRPr lang="en-US" dirty="0"/>
          </a:p>
        </p:txBody>
      </p:sp>
      <p:sp>
        <p:nvSpPr>
          <p:cNvPr id="5" name="Text Placeholder 4">
            <a:extLst>
              <a:ext uri="{FF2B5EF4-FFF2-40B4-BE49-F238E27FC236}">
                <a16:creationId xmlns:a16="http://schemas.microsoft.com/office/drawing/2014/main" id="{10349FEF-75CB-4EED-AD1A-459A565F44CF}"/>
              </a:ext>
            </a:extLst>
          </p:cNvPr>
          <p:cNvSpPr>
            <a:spLocks noGrp="1"/>
          </p:cNvSpPr>
          <p:nvPr>
            <p:ph type="body" idx="12"/>
          </p:nvPr>
        </p:nvSpPr>
        <p:spPr/>
        <p:txBody>
          <a:bodyPr/>
          <a:lstStyle/>
          <a:p>
            <a:pPr algn="ctr"/>
            <a:r>
              <a:rPr lang="en-US" dirty="0"/>
              <a:t>SOCIOECONOMIC ANALYSIS </a:t>
            </a:r>
          </a:p>
        </p:txBody>
      </p:sp>
    </p:spTree>
    <p:extLst>
      <p:ext uri="{BB962C8B-B14F-4D97-AF65-F5344CB8AC3E}">
        <p14:creationId xmlns:p14="http://schemas.microsoft.com/office/powerpoint/2010/main" val="3752555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054ABD8-9A4B-4C1F-8CBA-95E332208BB2}"/>
              </a:ext>
            </a:extLst>
          </p:cNvPr>
          <p:cNvSpPr>
            <a:spLocks noGrp="1"/>
          </p:cNvSpPr>
          <p:nvPr>
            <p:ph type="body" idx="2"/>
          </p:nvPr>
        </p:nvSpPr>
        <p:spPr/>
        <p:txBody>
          <a:bodyPr/>
          <a:lstStyle/>
          <a:p>
            <a:pPr algn="ctr"/>
            <a:r>
              <a:rPr lang="en-US" dirty="0"/>
              <a:t>Overarching findings</a:t>
            </a:r>
          </a:p>
        </p:txBody>
      </p:sp>
      <p:sp>
        <p:nvSpPr>
          <p:cNvPr id="3" name="Text Placeholder 2">
            <a:extLst>
              <a:ext uri="{FF2B5EF4-FFF2-40B4-BE49-F238E27FC236}">
                <a16:creationId xmlns:a16="http://schemas.microsoft.com/office/drawing/2014/main" id="{1757628A-E7B3-4722-989A-5B397F11CD14}"/>
              </a:ext>
            </a:extLst>
          </p:cNvPr>
          <p:cNvSpPr>
            <a:spLocks noGrp="1"/>
          </p:cNvSpPr>
          <p:nvPr>
            <p:ph type="body" idx="10"/>
          </p:nvPr>
        </p:nvSpPr>
        <p:spPr>
          <a:xfrm>
            <a:off x="588211" y="1255696"/>
            <a:ext cx="11143915" cy="4726037"/>
          </a:xfrm>
        </p:spPr>
        <p:txBody>
          <a:bodyPr>
            <a:normAutofit/>
          </a:bodyPr>
          <a:lstStyle/>
          <a:p>
            <a:pPr marL="285750" indent="-285750">
              <a:buFont typeface="Wingdings" panose="05000000000000000000" pitchFamily="2" charset="2"/>
              <a:buChar char="§"/>
            </a:pPr>
            <a:r>
              <a:rPr lang="en-US" sz="2000" b="1" dirty="0"/>
              <a:t>Within the region, there is an obvious dichotomy of residents</a:t>
            </a:r>
          </a:p>
          <a:p>
            <a:pPr marL="742950" lvl="1" indent="-285750">
              <a:lnSpc>
                <a:spcPct val="110000"/>
              </a:lnSpc>
              <a:spcAft>
                <a:spcPts val="600"/>
              </a:spcAft>
              <a:buFont typeface="Wingdings" panose="05000000000000000000" pitchFamily="2" charset="2"/>
              <a:buChar char="§"/>
            </a:pPr>
            <a:r>
              <a:rPr lang="en-US" sz="2000" dirty="0">
                <a:latin typeface="Arial" panose="020B0604020202020204" pitchFamily="34" charset="0"/>
                <a:cs typeface="Arial" panose="020B0604020202020204" pitchFamily="34" charset="0"/>
              </a:rPr>
              <a:t>The MetroCOG region does not perform as well as other areas of the state</a:t>
            </a:r>
          </a:p>
          <a:p>
            <a:pPr marL="742950" lvl="1" indent="-285750">
              <a:lnSpc>
                <a:spcPct val="110000"/>
              </a:lnSpc>
              <a:spcAft>
                <a:spcPts val="600"/>
              </a:spcAft>
              <a:buFont typeface="Wingdings" panose="05000000000000000000" pitchFamily="2" charset="2"/>
              <a:buChar char="§"/>
            </a:pPr>
            <a:r>
              <a:rPr lang="en-US" sz="2000" dirty="0">
                <a:latin typeface="Arial" panose="020B0604020202020204" pitchFamily="34" charset="0"/>
                <a:cs typeface="Arial" panose="020B0604020202020204" pitchFamily="34" charset="0"/>
              </a:rPr>
              <a:t>This is due to large concentrations of both affluent and low-income households that are geographically separated within the region</a:t>
            </a:r>
          </a:p>
          <a:p>
            <a:pPr marL="285750" indent="-285750">
              <a:buFont typeface="Wingdings" panose="05000000000000000000" pitchFamily="2" charset="2"/>
              <a:buChar char="§"/>
            </a:pPr>
            <a:endParaRPr lang="en-US" sz="2400" dirty="0">
              <a:solidFill>
                <a:srgbClr val="FF0000"/>
              </a:solidFill>
            </a:endParaRPr>
          </a:p>
          <a:p>
            <a:pPr marL="285750" indent="-285750">
              <a:buFont typeface="Wingdings" panose="05000000000000000000" pitchFamily="2" charset="2"/>
              <a:buChar char="§"/>
            </a:pPr>
            <a:r>
              <a:rPr lang="en-US" sz="2000" b="1" dirty="0"/>
              <a:t>Data suggests there are opportunities to provide non-traditional education opportunities that can also provide workforce assets for economic development </a:t>
            </a:r>
          </a:p>
          <a:p>
            <a:pPr marL="742950" lvl="1" indent="-285750">
              <a:lnSpc>
                <a:spcPct val="110000"/>
              </a:lnSpc>
              <a:spcAft>
                <a:spcPts val="600"/>
              </a:spcAft>
              <a:buFont typeface="Wingdings" panose="05000000000000000000" pitchFamily="2" charset="2"/>
              <a:buChar char="§"/>
            </a:pPr>
            <a:r>
              <a:rPr lang="en-US" sz="2000" dirty="0">
                <a:latin typeface="Arial" panose="020B0604020202020204" pitchFamily="34" charset="0"/>
                <a:cs typeface="Arial" panose="020B0604020202020204" pitchFamily="34" charset="0"/>
              </a:rPr>
              <a:t>Create school-work programs as early as middle school that increases graduation rates as well as employability </a:t>
            </a:r>
          </a:p>
          <a:p>
            <a:endParaRPr lang="en-US" dirty="0"/>
          </a:p>
        </p:txBody>
      </p:sp>
      <p:sp>
        <p:nvSpPr>
          <p:cNvPr id="5" name="Text Placeholder 4">
            <a:extLst>
              <a:ext uri="{FF2B5EF4-FFF2-40B4-BE49-F238E27FC236}">
                <a16:creationId xmlns:a16="http://schemas.microsoft.com/office/drawing/2014/main" id="{10349FEF-75CB-4EED-AD1A-459A565F44CF}"/>
              </a:ext>
            </a:extLst>
          </p:cNvPr>
          <p:cNvSpPr>
            <a:spLocks noGrp="1"/>
          </p:cNvSpPr>
          <p:nvPr>
            <p:ph type="body" idx="12"/>
          </p:nvPr>
        </p:nvSpPr>
        <p:spPr/>
        <p:txBody>
          <a:bodyPr/>
          <a:lstStyle/>
          <a:p>
            <a:pPr algn="ctr"/>
            <a:r>
              <a:rPr lang="en-US" dirty="0"/>
              <a:t>SOCIOECONOMIC ANALYSIS</a:t>
            </a:r>
          </a:p>
        </p:txBody>
      </p:sp>
    </p:spTree>
    <p:extLst>
      <p:ext uri="{BB962C8B-B14F-4D97-AF65-F5344CB8AC3E}">
        <p14:creationId xmlns:p14="http://schemas.microsoft.com/office/powerpoint/2010/main" val="2409597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054ABD8-9A4B-4C1F-8CBA-95E332208BB2}"/>
              </a:ext>
            </a:extLst>
          </p:cNvPr>
          <p:cNvSpPr>
            <a:spLocks noGrp="1"/>
          </p:cNvSpPr>
          <p:nvPr>
            <p:ph type="body" idx="2"/>
          </p:nvPr>
        </p:nvSpPr>
        <p:spPr/>
        <p:txBody>
          <a:bodyPr/>
          <a:lstStyle/>
          <a:p>
            <a:pPr algn="ctr"/>
            <a:r>
              <a:rPr lang="en-US" dirty="0"/>
              <a:t>Overarching findings</a:t>
            </a:r>
          </a:p>
        </p:txBody>
      </p:sp>
      <p:sp>
        <p:nvSpPr>
          <p:cNvPr id="3" name="Text Placeholder 2">
            <a:extLst>
              <a:ext uri="{FF2B5EF4-FFF2-40B4-BE49-F238E27FC236}">
                <a16:creationId xmlns:a16="http://schemas.microsoft.com/office/drawing/2014/main" id="{1757628A-E7B3-4722-989A-5B397F11CD14}"/>
              </a:ext>
            </a:extLst>
          </p:cNvPr>
          <p:cNvSpPr>
            <a:spLocks noGrp="1"/>
          </p:cNvSpPr>
          <p:nvPr>
            <p:ph type="body" idx="10"/>
          </p:nvPr>
        </p:nvSpPr>
        <p:spPr>
          <a:xfrm>
            <a:off x="588209" y="1490205"/>
            <a:ext cx="11143915" cy="5367795"/>
          </a:xfrm>
        </p:spPr>
        <p:txBody>
          <a:bodyPr>
            <a:normAutofit/>
          </a:bodyPr>
          <a:lstStyle/>
          <a:p>
            <a:pPr marL="285750" indent="-285750">
              <a:buFont typeface="Wingdings" panose="05000000000000000000" pitchFamily="2" charset="2"/>
              <a:buChar char="§"/>
            </a:pPr>
            <a:r>
              <a:rPr lang="en-US" sz="2000" b="1" dirty="0"/>
              <a:t>MetroCOG’s economy is at a pivotal transition point</a:t>
            </a:r>
          </a:p>
          <a:p>
            <a:pPr marL="742950" lvl="1" indent="-285750">
              <a:lnSpc>
                <a:spcPct val="110000"/>
              </a:lnSpc>
              <a:spcAft>
                <a:spcPts val="600"/>
              </a:spcAft>
              <a:buFont typeface="Wingdings" panose="05000000000000000000" pitchFamily="2" charset="2"/>
              <a:buChar char="§"/>
            </a:pPr>
            <a:r>
              <a:rPr lang="en-US" sz="2000" dirty="0">
                <a:latin typeface="Arial" panose="020B0604020202020204" pitchFamily="34" charset="0"/>
                <a:cs typeface="Arial" panose="020B0604020202020204" pitchFamily="34" charset="0"/>
              </a:rPr>
              <a:t>MetroCOG is 'in between' from a market perspective, it offers strengths and assets, but not necessarily stronger than regional competitors for certain business types</a:t>
            </a:r>
          </a:p>
          <a:p>
            <a:pPr marL="742950" lvl="1" indent="-285750">
              <a:lnSpc>
                <a:spcPct val="110000"/>
              </a:lnSpc>
              <a:spcAft>
                <a:spcPts val="600"/>
              </a:spcAft>
              <a:buFont typeface="Wingdings" panose="05000000000000000000" pitchFamily="2" charset="2"/>
              <a:buChar char="§"/>
            </a:pPr>
            <a:r>
              <a:rPr lang="en-US" sz="2000" dirty="0">
                <a:latin typeface="Arial" panose="020B0604020202020204" pitchFamily="34" charset="0"/>
                <a:cs typeface="Arial" panose="020B0604020202020204" pitchFamily="34" charset="0"/>
              </a:rPr>
              <a:t>Education and Healthcare have the strongest fundamentals in MetroCOG</a:t>
            </a:r>
          </a:p>
          <a:p>
            <a:pPr marL="1200150" lvl="2" indent="-285750">
              <a:lnSpc>
                <a:spcPct val="100000"/>
              </a:lnSpc>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Reflect County and state strengths as well</a:t>
            </a:r>
          </a:p>
          <a:p>
            <a:pPr marL="1200150" lvl="2" indent="-285750">
              <a:lnSpc>
                <a:spcPct val="100000"/>
              </a:lnSpc>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Are support-based sectors, do not generate wealth like other County clusters </a:t>
            </a:r>
          </a:p>
          <a:p>
            <a:pPr marL="742950" lvl="1" indent="-285750">
              <a:lnSpc>
                <a:spcPct val="110000"/>
              </a:lnSpc>
              <a:spcAft>
                <a:spcPts val="600"/>
              </a:spcAft>
              <a:buFont typeface="Wingdings" panose="05000000000000000000" pitchFamily="2" charset="2"/>
              <a:buChar char="§"/>
            </a:pPr>
            <a:r>
              <a:rPr lang="en-US" sz="2000" dirty="0">
                <a:latin typeface="Arial" panose="020B0604020202020204" pitchFamily="34" charset="0"/>
                <a:cs typeface="Arial" panose="020B0604020202020204" pitchFamily="34" charset="0"/>
              </a:rPr>
              <a:t>Growing employment sectors, such as education and healthcare, are largely dependent on households and demographic shifts and not economic wealth creation</a:t>
            </a:r>
          </a:p>
          <a:p>
            <a:pPr marL="1200150" lvl="2" indent="-285750">
              <a:lnSpc>
                <a:spcPct val="100000"/>
              </a:lnSpc>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These sectors generally do not create the fiscal sustainability to maintain/reduce cost burdens for residents</a:t>
            </a:r>
          </a:p>
          <a:p>
            <a:pPr marL="742950" lvl="1" indent="-285750">
              <a:lnSpc>
                <a:spcPct val="110000"/>
              </a:lnSpc>
              <a:spcAft>
                <a:spcPts val="600"/>
              </a:spcAft>
              <a:buFont typeface="Wingdings" panose="05000000000000000000" pitchFamily="2" charset="2"/>
              <a:buChar char="§"/>
            </a:pPr>
            <a:r>
              <a:rPr lang="en-US" sz="2000" dirty="0">
                <a:latin typeface="Arial" panose="020B0604020202020204" pitchFamily="34" charset="0"/>
                <a:cs typeface="Arial" panose="020B0604020202020204" pitchFamily="34" charset="0"/>
              </a:rPr>
              <a:t>MetroCOG has stronger employment characteristics in production sectors</a:t>
            </a:r>
          </a:p>
          <a:p>
            <a:pPr marL="1200150" lvl="2" indent="-285750">
              <a:lnSpc>
                <a:spcPct val="100000"/>
              </a:lnSpc>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Manufacturing has the third highest LQ in the region.</a:t>
            </a:r>
          </a:p>
          <a:p>
            <a:pPr marL="1200150" lvl="2" indent="-285750">
              <a:lnSpc>
                <a:spcPct val="100000"/>
              </a:lnSpc>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Professional/Tech Services, Finance/Insurance, and Corporate HQs are more prevalent elsewhere in Fairfield County</a:t>
            </a:r>
          </a:p>
          <a:p>
            <a:endParaRPr lang="en-US" dirty="0"/>
          </a:p>
        </p:txBody>
      </p:sp>
      <p:sp>
        <p:nvSpPr>
          <p:cNvPr id="5" name="Text Placeholder 4">
            <a:extLst>
              <a:ext uri="{FF2B5EF4-FFF2-40B4-BE49-F238E27FC236}">
                <a16:creationId xmlns:a16="http://schemas.microsoft.com/office/drawing/2014/main" id="{10349FEF-75CB-4EED-AD1A-459A565F44CF}"/>
              </a:ext>
            </a:extLst>
          </p:cNvPr>
          <p:cNvSpPr>
            <a:spLocks noGrp="1"/>
          </p:cNvSpPr>
          <p:nvPr>
            <p:ph type="body" idx="12"/>
          </p:nvPr>
        </p:nvSpPr>
        <p:spPr/>
        <p:txBody>
          <a:bodyPr/>
          <a:lstStyle/>
          <a:p>
            <a:pPr algn="ctr"/>
            <a:r>
              <a:rPr lang="en-US" dirty="0"/>
              <a:t>MARKET CLIMATE ANALYSIS </a:t>
            </a:r>
          </a:p>
        </p:txBody>
      </p:sp>
    </p:spTree>
    <p:extLst>
      <p:ext uri="{BB962C8B-B14F-4D97-AF65-F5344CB8AC3E}">
        <p14:creationId xmlns:p14="http://schemas.microsoft.com/office/powerpoint/2010/main" val="1216063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054ABD8-9A4B-4C1F-8CBA-95E332208BB2}"/>
              </a:ext>
            </a:extLst>
          </p:cNvPr>
          <p:cNvSpPr>
            <a:spLocks noGrp="1"/>
          </p:cNvSpPr>
          <p:nvPr>
            <p:ph type="body" idx="2"/>
          </p:nvPr>
        </p:nvSpPr>
        <p:spPr/>
        <p:txBody>
          <a:bodyPr/>
          <a:lstStyle/>
          <a:p>
            <a:pPr algn="ctr"/>
            <a:r>
              <a:rPr lang="en-US" dirty="0"/>
              <a:t>Overarching findings</a:t>
            </a:r>
          </a:p>
        </p:txBody>
      </p:sp>
      <p:sp>
        <p:nvSpPr>
          <p:cNvPr id="3" name="Text Placeholder 2">
            <a:extLst>
              <a:ext uri="{FF2B5EF4-FFF2-40B4-BE49-F238E27FC236}">
                <a16:creationId xmlns:a16="http://schemas.microsoft.com/office/drawing/2014/main" id="{1757628A-E7B3-4722-989A-5B397F11CD14}"/>
              </a:ext>
            </a:extLst>
          </p:cNvPr>
          <p:cNvSpPr>
            <a:spLocks noGrp="1"/>
          </p:cNvSpPr>
          <p:nvPr>
            <p:ph type="body" idx="10"/>
          </p:nvPr>
        </p:nvSpPr>
        <p:spPr>
          <a:xfrm>
            <a:off x="588209" y="1490205"/>
            <a:ext cx="11143915" cy="4726037"/>
          </a:xfrm>
        </p:spPr>
        <p:txBody>
          <a:bodyPr>
            <a:normAutofit/>
          </a:bodyPr>
          <a:lstStyle/>
          <a:p>
            <a:pPr marL="285750" indent="-285750">
              <a:buFont typeface="Wingdings" panose="05000000000000000000" pitchFamily="2" charset="2"/>
              <a:buChar char="§"/>
            </a:pPr>
            <a:r>
              <a:rPr lang="en-US" sz="2000" b="1" dirty="0"/>
              <a:t>The evolution of manufacturing should be a key concern for the region</a:t>
            </a:r>
          </a:p>
          <a:p>
            <a:pPr marL="742950" lvl="1" indent="-285750">
              <a:lnSpc>
                <a:spcPct val="110000"/>
              </a:lnSpc>
              <a:spcAft>
                <a:spcPts val="600"/>
              </a:spcAft>
              <a:buFont typeface="Wingdings" panose="05000000000000000000" pitchFamily="2" charset="2"/>
              <a:buChar char="§"/>
            </a:pPr>
            <a:r>
              <a:rPr lang="en-US" sz="2000" dirty="0">
                <a:latin typeface="Arial" panose="020B0604020202020204" pitchFamily="34" charset="0"/>
                <a:cs typeface="Arial" panose="020B0604020202020204" pitchFamily="34" charset="0"/>
              </a:rPr>
              <a:t>Manufacturing is experiencing employment decline and is projected to further decline if current economic trends are to hold</a:t>
            </a:r>
          </a:p>
          <a:p>
            <a:pPr marL="1200150" lvl="2" indent="-285750">
              <a:lnSpc>
                <a:spcPct val="100000"/>
              </a:lnSpc>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Available/quality of space not consistent with current market needs</a:t>
            </a:r>
          </a:p>
          <a:p>
            <a:pPr marL="1200150" lvl="2" indent="-285750">
              <a:lnSpc>
                <a:spcPct val="100000"/>
              </a:lnSpc>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Cost of acquisition and development too high to build new</a:t>
            </a:r>
          </a:p>
          <a:p>
            <a:pPr marL="1200150" lvl="2" indent="-285750">
              <a:lnSpc>
                <a:spcPct val="100000"/>
              </a:lnSpc>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Existing qualified workforce is dwindling and tough to replace</a:t>
            </a:r>
          </a:p>
          <a:p>
            <a:pPr marL="742950" lvl="1" indent="-285750">
              <a:lnSpc>
                <a:spcPct val="110000"/>
              </a:lnSpc>
              <a:spcAft>
                <a:spcPts val="600"/>
              </a:spcAft>
              <a:buFont typeface="Wingdings" panose="05000000000000000000" pitchFamily="2" charset="2"/>
              <a:buChar char="§"/>
            </a:pPr>
            <a:r>
              <a:rPr lang="en-US" sz="2000" dirty="0">
                <a:latin typeface="Arial" panose="020B0604020202020204" pitchFamily="34" charset="0"/>
                <a:cs typeface="Arial" panose="020B0604020202020204" pitchFamily="34" charset="0"/>
              </a:rPr>
              <a:t>Automation and AI impacting employment levels (and concentrations)</a:t>
            </a:r>
          </a:p>
          <a:p>
            <a:pPr marL="742950" lvl="1" indent="-285750">
              <a:lnSpc>
                <a:spcPct val="110000"/>
              </a:lnSpc>
              <a:spcAft>
                <a:spcPts val="600"/>
              </a:spcAft>
              <a:buFont typeface="Wingdings" panose="05000000000000000000" pitchFamily="2" charset="2"/>
              <a:buChar char="§"/>
            </a:pPr>
            <a:r>
              <a:rPr lang="en-US" sz="2000" dirty="0">
                <a:latin typeface="Arial" panose="020B0604020202020204" pitchFamily="34" charset="0"/>
                <a:cs typeface="Arial" panose="020B0604020202020204" pitchFamily="34" charset="0"/>
              </a:rPr>
              <a:t>The disparity of land values are making production businesses less competitive for land/building acquisition</a:t>
            </a:r>
          </a:p>
          <a:p>
            <a:pPr marL="742950" lvl="1" indent="-285750">
              <a:lnSpc>
                <a:spcPct val="110000"/>
              </a:lnSpc>
              <a:spcAft>
                <a:spcPts val="600"/>
              </a:spcAft>
              <a:buFont typeface="Wingdings" panose="05000000000000000000" pitchFamily="2" charset="2"/>
              <a:buChar char="§"/>
            </a:pPr>
            <a:r>
              <a:rPr lang="en-US" sz="2000" dirty="0">
                <a:latin typeface="Arial" panose="020B0604020202020204" pitchFamily="34" charset="0"/>
                <a:cs typeface="Arial" panose="020B0604020202020204" pitchFamily="34" charset="0"/>
              </a:rPr>
              <a:t>Much of the region’s existing production space is functionally obsolete, and rehabilitation is financially challenging</a:t>
            </a:r>
          </a:p>
          <a:p>
            <a:endParaRPr lang="en-US" dirty="0"/>
          </a:p>
        </p:txBody>
      </p:sp>
      <p:sp>
        <p:nvSpPr>
          <p:cNvPr id="5" name="Text Placeholder 4">
            <a:extLst>
              <a:ext uri="{FF2B5EF4-FFF2-40B4-BE49-F238E27FC236}">
                <a16:creationId xmlns:a16="http://schemas.microsoft.com/office/drawing/2014/main" id="{10349FEF-75CB-4EED-AD1A-459A565F44CF}"/>
              </a:ext>
            </a:extLst>
          </p:cNvPr>
          <p:cNvSpPr>
            <a:spLocks noGrp="1"/>
          </p:cNvSpPr>
          <p:nvPr>
            <p:ph type="body" idx="12"/>
          </p:nvPr>
        </p:nvSpPr>
        <p:spPr/>
        <p:txBody>
          <a:bodyPr/>
          <a:lstStyle/>
          <a:p>
            <a:pPr algn="ctr"/>
            <a:r>
              <a:rPr lang="en-US" dirty="0"/>
              <a:t>MARKET CLIMATE ANALYSIS</a:t>
            </a:r>
          </a:p>
        </p:txBody>
      </p:sp>
    </p:spTree>
    <p:extLst>
      <p:ext uri="{BB962C8B-B14F-4D97-AF65-F5344CB8AC3E}">
        <p14:creationId xmlns:p14="http://schemas.microsoft.com/office/powerpoint/2010/main" val="587697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054ABD8-9A4B-4C1F-8CBA-95E332208BB2}"/>
              </a:ext>
            </a:extLst>
          </p:cNvPr>
          <p:cNvSpPr>
            <a:spLocks noGrp="1"/>
          </p:cNvSpPr>
          <p:nvPr>
            <p:ph type="body" idx="2"/>
          </p:nvPr>
        </p:nvSpPr>
        <p:spPr/>
        <p:txBody>
          <a:bodyPr/>
          <a:lstStyle/>
          <a:p>
            <a:pPr algn="ctr"/>
            <a:r>
              <a:rPr lang="en-US" dirty="0"/>
              <a:t>Overarching findings</a:t>
            </a:r>
          </a:p>
        </p:txBody>
      </p:sp>
      <p:sp>
        <p:nvSpPr>
          <p:cNvPr id="3" name="Text Placeholder 2">
            <a:extLst>
              <a:ext uri="{FF2B5EF4-FFF2-40B4-BE49-F238E27FC236}">
                <a16:creationId xmlns:a16="http://schemas.microsoft.com/office/drawing/2014/main" id="{1757628A-E7B3-4722-989A-5B397F11CD14}"/>
              </a:ext>
            </a:extLst>
          </p:cNvPr>
          <p:cNvSpPr>
            <a:spLocks noGrp="1"/>
          </p:cNvSpPr>
          <p:nvPr>
            <p:ph type="body" idx="10"/>
          </p:nvPr>
        </p:nvSpPr>
        <p:spPr>
          <a:xfrm>
            <a:off x="588209" y="1490205"/>
            <a:ext cx="11143915" cy="4726037"/>
          </a:xfrm>
        </p:spPr>
        <p:txBody>
          <a:bodyPr>
            <a:normAutofit/>
          </a:bodyPr>
          <a:lstStyle/>
          <a:p>
            <a:pPr marL="285750" indent="-285750">
              <a:buFont typeface="Wingdings" panose="05000000000000000000" pitchFamily="2" charset="2"/>
              <a:buChar char="§"/>
            </a:pPr>
            <a:r>
              <a:rPr lang="en-US" sz="2000" b="1" dirty="0"/>
              <a:t>Quality of life issues in MetroCOG involve tradeoffs</a:t>
            </a:r>
            <a:r>
              <a:rPr lang="en-US" sz="2400" b="1" dirty="0"/>
              <a:t>. </a:t>
            </a:r>
          </a:p>
          <a:p>
            <a:pPr marL="742950" lvl="1" indent="-285750">
              <a:lnSpc>
                <a:spcPct val="120000"/>
              </a:lnSpc>
              <a:spcAft>
                <a:spcPts val="600"/>
              </a:spcAft>
              <a:buFont typeface="Wingdings" panose="05000000000000000000" pitchFamily="2" charset="2"/>
              <a:buChar char="§"/>
            </a:pPr>
            <a:r>
              <a:rPr lang="en-US" sz="2000" dirty="0">
                <a:latin typeface="Arial" panose="020B0604020202020204" pitchFamily="34" charset="0"/>
                <a:cs typeface="Arial" panose="020B0604020202020204" pitchFamily="34" charset="0"/>
              </a:rPr>
              <a:t>MetroCOG’s transportation infrastructure and skilled labor make the region competitive in attracting and supporting businesses in the region. Additionally, the comparative affordability to locating in the region instead of higher-cost locations closer to New York City gives the region a competitive advantage</a:t>
            </a:r>
          </a:p>
          <a:p>
            <a:pPr marL="742950" lvl="1" indent="-285750">
              <a:lnSpc>
                <a:spcPct val="120000"/>
              </a:lnSpc>
              <a:spcAft>
                <a:spcPts val="600"/>
              </a:spcAft>
              <a:buFont typeface="Wingdings" panose="05000000000000000000" pitchFamily="2" charset="2"/>
              <a:buChar char="§"/>
            </a:pPr>
            <a:endParaRPr lang="en-US" sz="2000" dirty="0">
              <a:latin typeface="Arial" panose="020B0604020202020204" pitchFamily="34" charset="0"/>
              <a:cs typeface="Arial" panose="020B0604020202020204" pitchFamily="34" charset="0"/>
            </a:endParaRPr>
          </a:p>
          <a:p>
            <a:pPr marL="742950" lvl="1" indent="-285750">
              <a:lnSpc>
                <a:spcPct val="120000"/>
              </a:lnSpc>
              <a:spcAft>
                <a:spcPts val="600"/>
              </a:spcAft>
              <a:buFont typeface="Wingdings" panose="05000000000000000000" pitchFamily="2" charset="2"/>
              <a:buChar char="§"/>
            </a:pPr>
            <a:r>
              <a:rPr lang="en-US" sz="2000" dirty="0">
                <a:latin typeface="Arial" panose="020B0604020202020204" pitchFamily="34" charset="0"/>
                <a:cs typeface="Arial" panose="020B0604020202020204" pitchFamily="34" charset="0"/>
              </a:rPr>
              <a:t>The relative high costs of doing business in the state, including tax, energy costs, and environmental regulations, are major disadvantages in the region. However, these are statewide issues and not uniquely regional.  That said, MetroCOG can be a leader in advocating for legislative reforms that will benefit all regions/municipalities</a:t>
            </a:r>
          </a:p>
          <a:p>
            <a:endParaRPr lang="en-US" dirty="0"/>
          </a:p>
        </p:txBody>
      </p:sp>
      <p:sp>
        <p:nvSpPr>
          <p:cNvPr id="5" name="Text Placeholder 4">
            <a:extLst>
              <a:ext uri="{FF2B5EF4-FFF2-40B4-BE49-F238E27FC236}">
                <a16:creationId xmlns:a16="http://schemas.microsoft.com/office/drawing/2014/main" id="{10349FEF-75CB-4EED-AD1A-459A565F44CF}"/>
              </a:ext>
            </a:extLst>
          </p:cNvPr>
          <p:cNvSpPr>
            <a:spLocks noGrp="1"/>
          </p:cNvSpPr>
          <p:nvPr>
            <p:ph type="body" idx="12"/>
          </p:nvPr>
        </p:nvSpPr>
        <p:spPr/>
        <p:txBody>
          <a:bodyPr/>
          <a:lstStyle/>
          <a:p>
            <a:pPr algn="ctr"/>
            <a:r>
              <a:rPr lang="en-US" dirty="0"/>
              <a:t>ECONOMIC DEVELOPMENT ANALYSIS </a:t>
            </a:r>
          </a:p>
        </p:txBody>
      </p:sp>
    </p:spTree>
    <p:extLst>
      <p:ext uri="{BB962C8B-B14F-4D97-AF65-F5344CB8AC3E}">
        <p14:creationId xmlns:p14="http://schemas.microsoft.com/office/powerpoint/2010/main" val="171793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054ABD8-9A4B-4C1F-8CBA-95E332208BB2}"/>
              </a:ext>
            </a:extLst>
          </p:cNvPr>
          <p:cNvSpPr>
            <a:spLocks noGrp="1"/>
          </p:cNvSpPr>
          <p:nvPr>
            <p:ph type="body" idx="2"/>
          </p:nvPr>
        </p:nvSpPr>
        <p:spPr/>
        <p:txBody>
          <a:bodyPr/>
          <a:lstStyle/>
          <a:p>
            <a:pPr algn="ctr"/>
            <a:r>
              <a:rPr lang="en-US" dirty="0"/>
              <a:t>Overarching findings</a:t>
            </a:r>
          </a:p>
        </p:txBody>
      </p:sp>
      <p:sp>
        <p:nvSpPr>
          <p:cNvPr id="3" name="Text Placeholder 2">
            <a:extLst>
              <a:ext uri="{FF2B5EF4-FFF2-40B4-BE49-F238E27FC236}">
                <a16:creationId xmlns:a16="http://schemas.microsoft.com/office/drawing/2014/main" id="{1757628A-E7B3-4722-989A-5B397F11CD14}"/>
              </a:ext>
            </a:extLst>
          </p:cNvPr>
          <p:cNvSpPr>
            <a:spLocks noGrp="1"/>
          </p:cNvSpPr>
          <p:nvPr>
            <p:ph type="body" idx="10"/>
          </p:nvPr>
        </p:nvSpPr>
        <p:spPr>
          <a:xfrm>
            <a:off x="588210" y="1239655"/>
            <a:ext cx="11143915" cy="4726037"/>
          </a:xfrm>
        </p:spPr>
        <p:txBody>
          <a:bodyPr>
            <a:normAutofit/>
          </a:bodyPr>
          <a:lstStyle/>
          <a:p>
            <a:pPr marL="285750" indent="-285750">
              <a:buFont typeface="Wingdings" panose="05000000000000000000" pitchFamily="2" charset="2"/>
              <a:buChar char="§"/>
            </a:pPr>
            <a:r>
              <a:rPr lang="en-US" sz="2000" b="1" dirty="0"/>
              <a:t>Quality of life issues in MetroCOG involve tradeoffs. </a:t>
            </a:r>
          </a:p>
          <a:p>
            <a:pPr marL="742950" lvl="1" indent="-285750">
              <a:lnSpc>
                <a:spcPct val="110000"/>
              </a:lnSpc>
              <a:spcAft>
                <a:spcPts val="600"/>
              </a:spcAft>
              <a:buFont typeface="Wingdings" panose="05000000000000000000" pitchFamily="2" charset="2"/>
              <a:buChar char="§"/>
            </a:pPr>
            <a:r>
              <a:rPr lang="en-US" sz="2000" dirty="0">
                <a:latin typeface="Arial" panose="020B0604020202020204" pitchFamily="34" charset="0"/>
                <a:cs typeface="Arial" panose="020B0604020202020204" pitchFamily="34" charset="0"/>
              </a:rPr>
              <a:t>Housing affordability is a concern in MetroCOG, even with lower nominal costs compared to Fairfield County</a:t>
            </a:r>
          </a:p>
          <a:p>
            <a:pPr marL="1200150" lvl="2" indent="-285750">
              <a:lnSpc>
                <a:spcPct val="100000"/>
              </a:lnSpc>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For both renters and owners, the share of households that are cost burdened are higher in MetroCOG than County, State, and National averages</a:t>
            </a:r>
          </a:p>
          <a:p>
            <a:pPr marL="1200150" lvl="2" indent="-285750">
              <a:lnSpc>
                <a:spcPct val="100000"/>
              </a:lnSpc>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Affordability was particularly acute in Bridgeport with the highest share of cost burdened owners and the largest number of cost burdened renters amongst the six municipalities</a:t>
            </a:r>
          </a:p>
          <a:p>
            <a:pPr marL="1200150" lvl="2" indent="-285750">
              <a:buFont typeface="Wingdings" panose="05000000000000000000" pitchFamily="2" charset="2"/>
              <a:buChar char="§"/>
            </a:pPr>
            <a:endParaRPr lang="en-US" sz="2400" dirty="0">
              <a:latin typeface="Arial" panose="020B0604020202020204" pitchFamily="34" charset="0"/>
              <a:cs typeface="Arial" panose="020B0604020202020204" pitchFamily="34" charset="0"/>
            </a:endParaRPr>
          </a:p>
          <a:p>
            <a:pPr marL="742950" lvl="1" indent="-285750">
              <a:lnSpc>
                <a:spcPct val="110000"/>
              </a:lnSpc>
              <a:spcAft>
                <a:spcPts val="600"/>
              </a:spcAft>
              <a:buFont typeface="Wingdings" panose="05000000000000000000" pitchFamily="2" charset="2"/>
              <a:buChar char="§"/>
            </a:pPr>
            <a:r>
              <a:rPr lang="en-US" sz="2000" dirty="0">
                <a:latin typeface="Arial" panose="020B0604020202020204" pitchFamily="34" charset="0"/>
                <a:cs typeface="Arial" panose="020B0604020202020204" pitchFamily="34" charset="0"/>
              </a:rPr>
              <a:t>The region’s reputation for quality of life may not be accurately portrayed </a:t>
            </a:r>
          </a:p>
          <a:p>
            <a:pPr marL="1200150" lvl="2" indent="-285750">
              <a:lnSpc>
                <a:spcPct val="100000"/>
              </a:lnSpc>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Need aggressive, fact-based marketing campaign to change perceptions</a:t>
            </a:r>
          </a:p>
          <a:p>
            <a:pPr marL="1200150" lvl="2" indent="-285750">
              <a:lnSpc>
                <a:spcPct val="100000"/>
              </a:lnSpc>
              <a:spcAft>
                <a:spcPts val="200"/>
              </a:spcAft>
              <a:buFont typeface="Wingdings" panose="05000000000000000000" pitchFamily="2" charset="2"/>
              <a:buChar char="§"/>
            </a:pPr>
            <a:r>
              <a:rPr lang="en-US" sz="1600" dirty="0">
                <a:latin typeface="Arial" panose="020B0604020202020204" pitchFamily="34" charset="0"/>
                <a:cs typeface="Arial" panose="020B0604020202020204" pitchFamily="34" charset="0"/>
              </a:rPr>
              <a:t>Individual perceptions affect outside perceptions for economic development</a:t>
            </a:r>
          </a:p>
          <a:p>
            <a:endParaRPr lang="en-US" dirty="0"/>
          </a:p>
        </p:txBody>
      </p:sp>
      <p:sp>
        <p:nvSpPr>
          <p:cNvPr id="5" name="Text Placeholder 4">
            <a:extLst>
              <a:ext uri="{FF2B5EF4-FFF2-40B4-BE49-F238E27FC236}">
                <a16:creationId xmlns:a16="http://schemas.microsoft.com/office/drawing/2014/main" id="{10349FEF-75CB-4EED-AD1A-459A565F44CF}"/>
              </a:ext>
            </a:extLst>
          </p:cNvPr>
          <p:cNvSpPr>
            <a:spLocks noGrp="1"/>
          </p:cNvSpPr>
          <p:nvPr>
            <p:ph type="body" idx="12"/>
          </p:nvPr>
        </p:nvSpPr>
        <p:spPr/>
        <p:txBody>
          <a:bodyPr/>
          <a:lstStyle/>
          <a:p>
            <a:pPr algn="ctr"/>
            <a:r>
              <a:rPr lang="en-US" dirty="0"/>
              <a:t>ECONOMIC DEVELOPMENT ANALYSIS </a:t>
            </a:r>
          </a:p>
        </p:txBody>
      </p:sp>
    </p:spTree>
    <p:extLst>
      <p:ext uri="{BB962C8B-B14F-4D97-AF65-F5344CB8AC3E}">
        <p14:creationId xmlns:p14="http://schemas.microsoft.com/office/powerpoint/2010/main" val="12158356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2441</TotalTime>
  <Words>2262</Words>
  <Application>Microsoft Office PowerPoint</Application>
  <PresentationFormat>Widescreen</PresentationFormat>
  <Paragraphs>276</Paragraphs>
  <Slides>22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Aleo</vt:lpstr>
      <vt:lpstr>Arial</vt:lpstr>
      <vt:lpstr>Bahnschrift Light</vt:lpstr>
      <vt:lpstr>Calibri</vt:lpstr>
      <vt:lpstr>Calibri Light</vt:lpstr>
      <vt:lpstr>Wingdings</vt:lpstr>
      <vt:lpstr>Office Theme</vt:lpstr>
      <vt:lpstr>Connecticut Metropolitan Council of Governments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Patrick Carleton</dc:creator>
  <cp:lastModifiedBy>Matt Fulda</cp:lastModifiedBy>
  <cp:revision>62</cp:revision>
  <dcterms:created xsi:type="dcterms:W3CDTF">2019-09-26T20:13:46Z</dcterms:created>
  <dcterms:modified xsi:type="dcterms:W3CDTF">2021-09-16T14:08:40Z</dcterms:modified>
</cp:coreProperties>
</file>